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0"/>
  </p:notesMasterIdLst>
  <p:sldIdLst>
    <p:sldId id="256" r:id="rId2"/>
    <p:sldId id="295" r:id="rId3"/>
    <p:sldId id="296" r:id="rId4"/>
    <p:sldId id="297" r:id="rId5"/>
    <p:sldId id="298" r:id="rId6"/>
    <p:sldId id="299" r:id="rId7"/>
    <p:sldId id="286" r:id="rId8"/>
    <p:sldId id="300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89" r:id="rId23"/>
    <p:sldId id="272" r:id="rId24"/>
    <p:sldId id="277" r:id="rId25"/>
    <p:sldId id="278" r:id="rId26"/>
    <p:sldId id="301" r:id="rId27"/>
    <p:sldId id="302" r:id="rId28"/>
    <p:sldId id="304" r:id="rId29"/>
    <p:sldId id="276" r:id="rId30"/>
    <p:sldId id="280" r:id="rId31"/>
    <p:sldId id="305" r:id="rId32"/>
    <p:sldId id="282" r:id="rId33"/>
    <p:sldId id="306" r:id="rId34"/>
    <p:sldId id="283" r:id="rId35"/>
    <p:sldId id="284" r:id="rId36"/>
    <p:sldId id="307" r:id="rId37"/>
    <p:sldId id="310" r:id="rId38"/>
    <p:sldId id="308" r:id="rId39"/>
    <p:sldId id="285" r:id="rId40"/>
    <p:sldId id="309" r:id="rId41"/>
    <p:sldId id="290" r:id="rId42"/>
    <p:sldId id="288" r:id="rId43"/>
    <p:sldId id="292" r:id="rId44"/>
    <p:sldId id="293" r:id="rId45"/>
    <p:sldId id="294" r:id="rId46"/>
    <p:sldId id="291" r:id="rId47"/>
    <p:sldId id="303" r:id="rId48"/>
    <p:sldId id="279" r:id="rId49"/>
  </p:sldIdLst>
  <p:sldSz cx="9144000" cy="5143500" type="screen16x9"/>
  <p:notesSz cx="6858000" cy="9144000"/>
  <p:embeddedFontLst>
    <p:embeddedFont>
      <p:font typeface="Roboto Slab" panose="020B0604020202020204" charset="0"/>
      <p:regular r:id="rId51"/>
      <p:bold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425" y="-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2" d="100"/>
        <a:sy n="62" d="100"/>
      </p:scale>
      <p:origin x="0" y="-239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954564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8773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48438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Fix to match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frontmatter</a:t>
            </a:r>
            <a:endParaRPr lang="en-US" baseline="0" dirty="0" smtClean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51031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2101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4712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95213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39538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Move</a:t>
            </a:r>
            <a:r>
              <a:rPr lang="en-US" baseline="0" dirty="0" smtClean="0"/>
              <a:t> to end?</a:t>
            </a:r>
          </a:p>
        </p:txBody>
      </p:sp>
    </p:spTree>
    <p:extLst>
      <p:ext uri="{BB962C8B-B14F-4D97-AF65-F5344CB8AC3E}">
        <p14:creationId xmlns:p14="http://schemas.microsoft.com/office/powerpoint/2010/main" val="41230662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80118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9768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2363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This is also one of the skills Data Scientists</a:t>
            </a:r>
            <a:r>
              <a:rPr lang="en-US" baseline="0" dirty="0" smtClean="0"/>
              <a:t> are most lacking, so it can help you stand out!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18056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1919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1560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84737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.save </a:t>
            </a:r>
            <a:r>
              <a:rPr lang="en-US" dirty="0" err="1" smtClean="0"/>
              <a:t>ravelry.db</a:t>
            </a:r>
            <a:r>
              <a:rPr lang="en-US" dirty="0" smtClean="0"/>
              <a:t> and add states not in the US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36535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22986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97664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2735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Move to end?</a:t>
            </a:r>
          </a:p>
        </p:txBody>
      </p:sp>
    </p:spTree>
    <p:extLst>
      <p:ext uri="{BB962C8B-B14F-4D97-AF65-F5344CB8AC3E}">
        <p14:creationId xmlns:p14="http://schemas.microsoft.com/office/powerpoint/2010/main" val="10778995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Move</a:t>
            </a:r>
            <a:r>
              <a:rPr lang="en-US" baseline="0" dirty="0" smtClean="0"/>
              <a:t> to end?</a:t>
            </a:r>
          </a:p>
        </p:txBody>
      </p:sp>
    </p:spTree>
    <p:extLst>
      <p:ext uri="{BB962C8B-B14F-4D97-AF65-F5344CB8AC3E}">
        <p14:creationId xmlns:p14="http://schemas.microsoft.com/office/powerpoint/2010/main" val="28015522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Move to end?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3487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4156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dirty="0" smtClean="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rPr>
              <a:t>M</a:t>
            </a:r>
            <a:r>
              <a:rPr lang="en" sz="2000" dirty="0" smtClean="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rPr>
              <a:t>ove to end?</a:t>
            </a:r>
          </a:p>
          <a:p>
            <a:pPr lvl="0">
              <a:spcBef>
                <a:spcPts val="0"/>
              </a:spcBef>
              <a:buNone/>
            </a:pPr>
            <a:endParaRPr lang="en" sz="2000" dirty="0" smtClean="0">
              <a:solidFill>
                <a:schemeClr val="accen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2000" dirty="0" smtClean="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rPr>
              <a:t>PRAGMA </a:t>
            </a:r>
            <a:r>
              <a:rPr lang="en" sz="2000" dirty="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rPr>
              <a:t>foreign_keys = ON;</a:t>
            </a:r>
          </a:p>
        </p:txBody>
      </p:sp>
    </p:spTree>
    <p:extLst>
      <p:ext uri="{BB962C8B-B14F-4D97-AF65-F5344CB8AC3E}">
        <p14:creationId xmlns:p14="http://schemas.microsoft.com/office/powerpoint/2010/main" val="297606066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Move</a:t>
            </a:r>
            <a:r>
              <a:rPr lang="en-US" baseline="0" dirty="0" smtClean="0"/>
              <a:t> to end?</a:t>
            </a:r>
          </a:p>
        </p:txBody>
      </p:sp>
    </p:spTree>
    <p:extLst>
      <p:ext uri="{BB962C8B-B14F-4D97-AF65-F5344CB8AC3E}">
        <p14:creationId xmlns:p14="http://schemas.microsoft.com/office/powerpoint/2010/main" val="28861458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13948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6303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6206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0613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7158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0670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>
                <a:solidFill>
                  <a:srgbClr val="FF0000"/>
                </a:solidFill>
              </a:rPr>
              <a:t>Not sure we need this</a:t>
            </a:r>
            <a:endParaRPr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4792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Not</a:t>
            </a:r>
            <a:r>
              <a:rPr lang="en-US" baseline="0" dirty="0" smtClean="0"/>
              <a:t> sure we need this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40716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spcBef>
                <a:spcPts val="0"/>
              </a:spcBef>
              <a:buSzPct val="100000"/>
              <a:buFont typeface="Roboto Slab"/>
              <a:defRPr sz="52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943501" y="47031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54" name="Shape 54"/>
          <p:cNvSpPr txBox="1">
            <a:spLocks noGrp="1"/>
          </p:cNvSpPr>
          <p:nvPr>
            <p:ph type="sldNum" idx="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6820574" y="4663225"/>
            <a:ext cx="21240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2"/>
          </p:nvPr>
        </p:nvSpPr>
        <p:spPr>
          <a:xfrm>
            <a:off x="6820575" y="4663225"/>
            <a:ext cx="17451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26" name="Shape 26"/>
          <p:cNvSpPr txBox="1">
            <a:spLocks noGrp="1"/>
          </p:cNvSpPr>
          <p:nvPr>
            <p:ph type="sldNum" idx="3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34" name="Shape 34"/>
          <p:cNvSpPr txBox="1">
            <a:spLocks noGrp="1"/>
          </p:cNvSpPr>
          <p:nvPr>
            <p:ph type="sldNum" idx="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38" name="Shape 38"/>
          <p:cNvSpPr txBox="1">
            <a:spLocks noGrp="1"/>
          </p:cNvSpPr>
          <p:nvPr>
            <p:ph type="sldNum" idx="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45" name="Shape 45"/>
          <p:cNvSpPr txBox="1">
            <a:spLocks noGrp="1"/>
          </p:cNvSpPr>
          <p:nvPr>
            <p:ph type="sldNum" idx="3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49" name="Shape 49"/>
          <p:cNvSpPr txBox="1">
            <a:spLocks noGrp="1"/>
          </p:cNvSpPr>
          <p:nvPr>
            <p:ph type="sldNum" idx="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2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 Slab"/>
              <a:buChar char="●"/>
              <a:defRPr sz="1800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○"/>
              <a:defRPr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■"/>
              <a:defRPr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●"/>
              <a:defRPr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○"/>
              <a:defRPr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■"/>
              <a:defRPr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●"/>
              <a:defRPr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○"/>
              <a:defRPr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■"/>
              <a:defRPr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820576" y="4663225"/>
            <a:ext cx="22005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sz="10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 sz="1000">
              <a:solidFill>
                <a:schemeClr val="lt2"/>
              </a:solidFill>
            </a:endParaRPr>
          </a:p>
        </p:txBody>
      </p:sp>
      <p:sp>
        <p:nvSpPr>
          <p:cNvPr id="2" name="fl"/>
          <p:cNvSpPr txBox="1"/>
          <p:nvPr userDrawn="1"/>
        </p:nvSpPr>
        <p:spPr>
          <a:xfrm>
            <a:off x="0" y="4739640"/>
            <a:ext cx="9144000" cy="307777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qlite.org/datatype3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qlite.org/lang_aggfunc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qlite.org/lang_datefunc.html" TargetMode="External"/><Relationship Id="rId4" Type="http://schemas.openxmlformats.org/officeDocument/2006/relationships/hyperlink" Target="https://www.sqlite.org/lang_corefunc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omen-in-ds-atx.slack.com/" TargetMode="Externa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1326318/difference-between-different-types-of-sqlot" TargetMode="Externa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mailto:mazhalai@gmail.com" TargetMode="External"/><Relationship Id="rId3" Type="http://schemas.openxmlformats.org/officeDocument/2006/relationships/hyperlink" Target="http://www.w3schools.com/sql/" TargetMode="External"/><Relationship Id="rId7" Type="http://schemas.openxmlformats.org/officeDocument/2006/relationships/hyperlink" Target="http://www.sqlalchemy.org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pypi.python.org/pypi/python-sql" TargetMode="External"/><Relationship Id="rId5" Type="http://schemas.openxmlformats.org/officeDocument/2006/relationships/hyperlink" Target="https://docs.python.org/2/library/sqlite3.html" TargetMode="External"/><Relationship Id="rId4" Type="http://schemas.openxmlformats.org/officeDocument/2006/relationships/hyperlink" Target="http://www.sql-tutorial.net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mp.reddit.com/r/datascience/comments/6npcxb/importance_of_sql_in_a_ds_job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l" rtl="0">
              <a:lnSpc>
                <a:spcPct val="115384"/>
              </a:lnSpc>
              <a:spcBef>
                <a:spcPts val="0"/>
              </a:spcBef>
              <a:buNone/>
            </a:pPr>
            <a:endParaRPr/>
          </a:p>
          <a:p>
            <a:pPr lvl="0" algn="l" rtl="0">
              <a:lnSpc>
                <a:spcPct val="115384"/>
              </a:lnSpc>
              <a:spcBef>
                <a:spcPts val="0"/>
              </a:spcBef>
              <a:buNone/>
            </a:pPr>
            <a:endParaRPr/>
          </a:p>
          <a:p>
            <a:pPr lvl="0" algn="l" rtl="0">
              <a:lnSpc>
                <a:spcPct val="115384"/>
              </a:lnSpc>
              <a:spcBef>
                <a:spcPts val="0"/>
              </a:spcBef>
              <a:buNone/>
            </a:pPr>
            <a:r>
              <a:rPr lang="en"/>
              <a:t>Intro to SQL and Databases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Maddy </a:t>
            </a:r>
            <a:r>
              <a:rPr lang="en" dirty="0" smtClean="0"/>
              <a:t>Chellathurai &amp; Randi Ludwig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n" dirty="0" smtClean="0"/>
              <a:t>17</a:t>
            </a:r>
            <a:r>
              <a:rPr lang="en" baseline="30000" dirty="0" smtClean="0"/>
              <a:t>th</a:t>
            </a:r>
            <a:r>
              <a:rPr lang="en" dirty="0" smtClean="0"/>
              <a:t> August 2017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" name="Rectangle 2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2" name="flFirstPage"/>
          <p:cNvSpPr txBox="1"/>
          <p:nvPr/>
        </p:nvSpPr>
        <p:spPr>
          <a:xfrm>
            <a:off x="0" y="4739640"/>
            <a:ext cx="184731" cy="30777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Why?</a:t>
            </a:r>
            <a:endParaRPr lang="en" dirty="0"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Why not just use files?</a:t>
            </a:r>
          </a:p>
          <a:p>
            <a:pPr marL="914400" lvl="1" indent="-419100" rtl="0">
              <a:spcBef>
                <a:spcPts val="0"/>
              </a:spcBef>
              <a:buSzPct val="100000"/>
            </a:pPr>
            <a:r>
              <a:rPr lang="en" sz="3000"/>
              <a:t>data redundancy &amp; inconsistency</a:t>
            </a:r>
          </a:p>
          <a:p>
            <a:pPr marL="914400" lvl="1" indent="-419100" rtl="0">
              <a:spcBef>
                <a:spcPts val="0"/>
              </a:spcBef>
              <a:buSzPct val="100000"/>
            </a:pPr>
            <a:r>
              <a:rPr lang="en" sz="3000"/>
              <a:t>accessing data</a:t>
            </a:r>
          </a:p>
          <a:p>
            <a:pPr marL="914400" lvl="1" indent="-419100" rtl="0">
              <a:spcBef>
                <a:spcPts val="0"/>
              </a:spcBef>
              <a:buSzPct val="100000"/>
            </a:pPr>
            <a:r>
              <a:rPr lang="en" sz="3000"/>
              <a:t>data isolation</a:t>
            </a:r>
          </a:p>
          <a:p>
            <a:pPr marL="914400" lvl="1" indent="-419100" rtl="0">
              <a:spcBef>
                <a:spcPts val="0"/>
              </a:spcBef>
              <a:buSzPct val="100000"/>
            </a:pPr>
            <a:r>
              <a:rPr lang="en" sz="3000"/>
              <a:t>integrity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How?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rmAutofit fontScale="85000" lnSpcReduction="20000"/>
          </a:bodyPr>
          <a:lstStyle/>
          <a:p>
            <a:pPr marL="457200" lvl="0" indent="-400050" rtl="0">
              <a:spcBef>
                <a:spcPts val="0"/>
              </a:spcBef>
              <a:buSzPct val="100000"/>
            </a:pPr>
            <a:r>
              <a:rPr lang="en" sz="2700" dirty="0"/>
              <a:t>Data abstraction</a:t>
            </a:r>
          </a:p>
          <a:p>
            <a:pPr marL="914400" lvl="1" indent="-400050" rtl="0">
              <a:spcBef>
                <a:spcPts val="0"/>
              </a:spcBef>
              <a:buSzPct val="100000"/>
            </a:pPr>
            <a:r>
              <a:rPr lang="en" sz="2700" dirty="0"/>
              <a:t>Physical level (blocks of data on disk)</a:t>
            </a:r>
          </a:p>
          <a:p>
            <a:pPr marL="914400" lvl="1" indent="-400050" rtl="0">
              <a:spcBef>
                <a:spcPts val="0"/>
              </a:spcBef>
              <a:buSzPct val="100000"/>
            </a:pPr>
            <a:r>
              <a:rPr lang="en" sz="2700" dirty="0"/>
              <a:t>Logical level (types of data, interrelationship)</a:t>
            </a:r>
          </a:p>
          <a:p>
            <a:pPr marL="914400" lvl="1" indent="-400050" rtl="0">
              <a:spcBef>
                <a:spcPts val="0"/>
              </a:spcBef>
              <a:buSzPct val="100000"/>
            </a:pPr>
            <a:r>
              <a:rPr lang="en" sz="2700" dirty="0"/>
              <a:t>View level (from web, or UI)</a:t>
            </a:r>
          </a:p>
          <a:p>
            <a:pPr marL="457200" lvl="0" indent="-400050" rtl="0">
              <a:spcBef>
                <a:spcPts val="0"/>
              </a:spcBef>
              <a:buSzPct val="100000"/>
            </a:pPr>
            <a:r>
              <a:rPr lang="en" sz="2700" dirty="0"/>
              <a:t>Instance - collection of info at that particular moment</a:t>
            </a:r>
          </a:p>
          <a:p>
            <a:pPr marL="457200" lvl="0" indent="-400050" rtl="0">
              <a:spcBef>
                <a:spcPts val="0"/>
              </a:spcBef>
              <a:buSzPct val="100000"/>
            </a:pPr>
            <a:r>
              <a:rPr lang="en" sz="2700" dirty="0"/>
              <a:t>Schema - overall design </a:t>
            </a:r>
          </a:p>
          <a:p>
            <a:pPr lvl="0" rtl="0">
              <a:spcBef>
                <a:spcPts val="0"/>
              </a:spcBef>
              <a:buNone/>
            </a:pPr>
            <a:endParaRPr sz="2700" dirty="0"/>
          </a:p>
          <a:p>
            <a:pPr lvl="0">
              <a:spcBef>
                <a:spcPts val="0"/>
              </a:spcBef>
              <a:buNone/>
            </a:pPr>
            <a:endParaRPr sz="2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Example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24" y="1072587"/>
            <a:ext cx="6611050" cy="371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6048352200_e960673f5c_n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9" r="10877"/>
          <a:stretch/>
        </p:blipFill>
        <p:spPr bwMode="auto">
          <a:xfrm>
            <a:off x="4100512" y="2868612"/>
            <a:ext cx="2357438" cy="2162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may contain: indoor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93" t="11748" r="9202"/>
          <a:stretch/>
        </p:blipFill>
        <p:spPr bwMode="auto">
          <a:xfrm>
            <a:off x="6629911" y="2868612"/>
            <a:ext cx="2352163" cy="2162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193475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 r="54327" b="25350"/>
          <a:stretch/>
        </p:blipFill>
        <p:spPr>
          <a:xfrm>
            <a:off x="900512" y="158425"/>
            <a:ext cx="5352148" cy="46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Shape 99"/>
          <p:cNvSpPr txBox="1"/>
          <p:nvPr/>
        </p:nvSpPr>
        <p:spPr>
          <a:xfrm>
            <a:off x="6386850" y="0"/>
            <a:ext cx="3694200" cy="43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999999"/>
                </a:solidFill>
              </a:rPr>
              <a:t>http://ondras.zarovi.cz/sql/demo/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Keys: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Aft>
                <a:spcPts val="0"/>
              </a:spcAft>
              <a:buSzPct val="100000"/>
            </a:pPr>
            <a:r>
              <a:rPr lang="en" sz="2400" dirty="0"/>
              <a:t>Primary key (id)</a:t>
            </a:r>
          </a:p>
          <a:p>
            <a:pPr marL="914400" lvl="1" indent="-381000" rtl="0">
              <a:spcAft>
                <a:spcPts val="0"/>
              </a:spcAft>
              <a:buSzPct val="100000"/>
            </a:pPr>
            <a:r>
              <a:rPr lang="en" sz="2400" dirty="0"/>
              <a:t>enforces the entity integrity of the table and guarantees uniqueness of data</a:t>
            </a:r>
          </a:p>
          <a:p>
            <a:pPr marL="914400" lvl="1" indent="-381000" rtl="0">
              <a:spcAft>
                <a:spcPts val="0"/>
              </a:spcAft>
              <a:buSzPct val="100000"/>
            </a:pPr>
            <a:r>
              <a:rPr lang="en" sz="2400" dirty="0"/>
              <a:t>one table can have only one primary key</a:t>
            </a:r>
          </a:p>
          <a:p>
            <a:pPr marL="914400" lvl="1" indent="-381000" rtl="0">
              <a:spcAft>
                <a:spcPts val="0"/>
              </a:spcAft>
              <a:buSzPct val="100000"/>
            </a:pPr>
            <a:r>
              <a:rPr lang="en" sz="2400" dirty="0"/>
              <a:t>multiple columns can make a primary key</a:t>
            </a:r>
          </a:p>
          <a:p>
            <a:pPr marL="914400" lvl="1" indent="-381000" rtl="0">
              <a:spcAft>
                <a:spcPts val="0"/>
              </a:spcAft>
              <a:buSzPct val="100000"/>
            </a:pPr>
            <a:r>
              <a:rPr lang="en" sz="2400" dirty="0"/>
              <a:t>usually identity column is primary</a:t>
            </a:r>
          </a:p>
          <a:p>
            <a:pPr marL="457200" lvl="0" indent="-381000" rtl="0">
              <a:spcAft>
                <a:spcPts val="0"/>
              </a:spcAft>
              <a:buSzPct val="100000"/>
            </a:pPr>
            <a:r>
              <a:rPr lang="en" sz="2400" dirty="0"/>
              <a:t>Foreign key (shown as lines):  </a:t>
            </a:r>
          </a:p>
          <a:p>
            <a:pPr marL="914400" marR="0" lvl="1" indent="-381000" algn="l" rtl="0">
              <a:lnSpc>
                <a:spcPct val="100000"/>
              </a:lnSpc>
              <a:spcAft>
                <a:spcPts val="0"/>
              </a:spcAft>
              <a:buSzPct val="100000"/>
            </a:pPr>
            <a:r>
              <a:rPr lang="en" sz="2400" dirty="0"/>
              <a:t>used to establish and enforce a link between the data in two tables</a:t>
            </a:r>
          </a:p>
          <a:p>
            <a:pPr marL="0" marR="0" lvl="0" indent="0" algn="l" rtl="0">
              <a:lnSpc>
                <a:spcPct val="100000"/>
              </a:lnSpc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Main parts of SQL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59792"/>
          </a:xfrm>
          <a:prstGeom prst="rect">
            <a:avLst/>
          </a:prstGeom>
        </p:spPr>
        <p:txBody>
          <a:bodyPr lIns="91425" tIns="91425" rIns="91425" bIns="91425" anchor="t" anchorCtr="0">
            <a:normAutofit fontScale="85000" lnSpcReduction="20000"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Data definition language(DDL): Defining &amp; modifying schemas, creating indices, deleting relations.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Data manipulation language(DML): insert, update, delete.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Authorization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Transaction control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Let’s cast on!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Create database.. 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  <p:sp>
        <p:nvSpPr>
          <p:cNvPr id="6" name="Shape 125"/>
          <p:cNvSpPr txBox="1">
            <a:spLocks/>
          </p:cNvSpPr>
          <p:nvPr/>
        </p:nvSpPr>
        <p:spPr>
          <a:xfrm>
            <a:off x="311700" y="2044322"/>
            <a:ext cx="8290434" cy="194975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numCol="2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 Slab"/>
              <a:buChar char="●"/>
              <a:defRPr sz="18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○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■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●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○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■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●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○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■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457200" indent="-355600"/>
            <a:r>
              <a:rPr lang="en-US" sz="2000" dirty="0"/>
              <a:t>M</a:t>
            </a:r>
            <a:r>
              <a:rPr lang="en-US" sz="2000" dirty="0" smtClean="0"/>
              <a:t>ac </a:t>
            </a:r>
            <a:r>
              <a:rPr lang="en-US" sz="2000" dirty="0" smtClean="0"/>
              <a:t>and </a:t>
            </a:r>
            <a:r>
              <a:rPr lang="en-US" sz="2000" dirty="0"/>
              <a:t>L</a:t>
            </a:r>
            <a:r>
              <a:rPr lang="en-US" sz="2000" dirty="0" smtClean="0"/>
              <a:t>inux </a:t>
            </a:r>
            <a:r>
              <a:rPr lang="en-US" sz="2000" dirty="0" smtClean="0"/>
              <a:t>users </a:t>
            </a:r>
          </a:p>
          <a:p>
            <a:pPr marL="914400" lvl="1" indent="-355600">
              <a:buSzPct val="100000"/>
            </a:pPr>
            <a:r>
              <a:rPr lang="en-US" sz="2000" dirty="0" smtClean="0"/>
              <a:t>on prompt type </a:t>
            </a:r>
            <a:r>
              <a:rPr lang="en-US" sz="2000" dirty="0" smtClean="0">
                <a:solidFill>
                  <a:schemeClr val="accent1"/>
                </a:solidFill>
              </a:rPr>
              <a:t>sqlite3 &lt;</a:t>
            </a:r>
            <a:r>
              <a:rPr lang="en-US" sz="2000" dirty="0" err="1" smtClean="0">
                <a:solidFill>
                  <a:schemeClr val="accent1"/>
                </a:solidFill>
              </a:rPr>
              <a:t>anyname</a:t>
            </a:r>
            <a:r>
              <a:rPr lang="en-US" sz="2000" dirty="0" smtClean="0">
                <a:solidFill>
                  <a:schemeClr val="accent1"/>
                </a:solidFill>
              </a:rPr>
              <a:t>&gt;</a:t>
            </a:r>
          </a:p>
          <a:p>
            <a:pPr marL="1371600" lvl="2" indent="-355600">
              <a:buSzPct val="100000"/>
            </a:pPr>
            <a:r>
              <a:rPr lang="en-US" sz="2000" dirty="0" smtClean="0"/>
              <a:t>for </a:t>
            </a:r>
            <a:r>
              <a:rPr lang="en-US" sz="2000" dirty="0" err="1" smtClean="0"/>
              <a:t>eg</a:t>
            </a:r>
            <a:r>
              <a:rPr lang="en-US" sz="2000" dirty="0" smtClean="0"/>
              <a:t>: </a:t>
            </a:r>
            <a:r>
              <a:rPr lang="en-US" sz="2000" dirty="0" smtClean="0">
                <a:solidFill>
                  <a:schemeClr val="accent1"/>
                </a:solidFill>
              </a:rPr>
              <a:t>sqlite3 </a:t>
            </a:r>
            <a:r>
              <a:rPr lang="en-US" sz="2000" dirty="0" err="1" smtClean="0">
                <a:solidFill>
                  <a:schemeClr val="accent1"/>
                </a:solidFill>
              </a:rPr>
              <a:t>ravelry.db</a:t>
            </a:r>
            <a:endParaRPr lang="en-US" sz="2000" dirty="0" smtClean="0"/>
          </a:p>
          <a:p>
            <a:pPr marL="457200" indent="-355600"/>
            <a:r>
              <a:rPr lang="en-US" sz="2000" dirty="0" smtClean="0"/>
              <a:t>Windows users</a:t>
            </a:r>
          </a:p>
          <a:p>
            <a:pPr marL="914400" lvl="1" indent="-355600">
              <a:buSzPct val="100000"/>
            </a:pPr>
            <a:r>
              <a:rPr lang="en-US" sz="2000" dirty="0" smtClean="0"/>
              <a:t>on </a:t>
            </a:r>
            <a:r>
              <a:rPr lang="en-US" sz="2000" dirty="0" err="1" smtClean="0"/>
              <a:t>cmd</a:t>
            </a:r>
            <a:r>
              <a:rPr lang="en-US" sz="2000" dirty="0" smtClean="0"/>
              <a:t> prompt type : </a:t>
            </a:r>
            <a:r>
              <a:rPr lang="en-US" sz="2000" dirty="0" smtClean="0">
                <a:solidFill>
                  <a:schemeClr val="accent1"/>
                </a:solidFill>
              </a:rPr>
              <a:t>sqlite3</a:t>
            </a:r>
            <a:r>
              <a:rPr lang="en-US" sz="2000" dirty="0" smtClean="0"/>
              <a:t> </a:t>
            </a:r>
          </a:p>
          <a:p>
            <a:pPr marL="1371600" lvl="2" indent="-355600">
              <a:buClr>
                <a:schemeClr val="accent1"/>
              </a:buClr>
              <a:buSzPct val="100000"/>
            </a:pPr>
            <a:r>
              <a:rPr lang="en-US" sz="2000" dirty="0" smtClean="0">
                <a:solidFill>
                  <a:schemeClr val="accent1"/>
                </a:solidFill>
              </a:rPr>
              <a:t>.open &lt;</a:t>
            </a:r>
            <a:r>
              <a:rPr lang="en-US" sz="2000" dirty="0" err="1" smtClean="0">
                <a:solidFill>
                  <a:schemeClr val="accent1"/>
                </a:solidFill>
              </a:rPr>
              <a:t>anyname</a:t>
            </a:r>
            <a:r>
              <a:rPr lang="en-US" sz="2000" dirty="0" smtClean="0">
                <a:solidFill>
                  <a:schemeClr val="accent1"/>
                </a:solidFill>
              </a:rPr>
              <a:t>&gt;.</a:t>
            </a:r>
            <a:r>
              <a:rPr lang="en-US" sz="2000" dirty="0" err="1" smtClean="0">
                <a:solidFill>
                  <a:schemeClr val="accent1"/>
                </a:solidFill>
              </a:rPr>
              <a:t>db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smtClean="0">
                <a:solidFill>
                  <a:srgbClr val="FFFF00"/>
                </a:solidFill>
              </a:rPr>
              <a:t>&lt;extension is important&gt;</a:t>
            </a:r>
            <a:endParaRPr lang="en-US" sz="2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311700" y="1022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Create table</a:t>
            </a:r>
          </a:p>
        </p:txBody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311700" y="67492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on sqlite prompt:</a:t>
            </a:r>
          </a:p>
          <a:p>
            <a:pPr marL="457200" lvl="0" indent="-355600" rtl="0">
              <a:spcBef>
                <a:spcPts val="0"/>
              </a:spcBef>
              <a:buClr>
                <a:schemeClr val="accent1"/>
              </a:buClr>
              <a:buSzPct val="100000"/>
            </a:pPr>
            <a:r>
              <a:rPr lang="en" sz="2000" b="1" i="1" dirty="0" smtClean="0">
                <a:solidFill>
                  <a:schemeClr val="accent1"/>
                </a:solidFill>
              </a:rPr>
              <a:t>.tables (you should not see any, this is like ‘ls’)</a:t>
            </a:r>
          </a:p>
          <a:p>
            <a:pPr marL="457200" lvl="0" indent="-355600" rtl="0">
              <a:spcBef>
                <a:spcPts val="0"/>
              </a:spcBef>
              <a:buClr>
                <a:schemeClr val="accent1"/>
              </a:buClr>
              <a:buSzPct val="100000"/>
            </a:pPr>
            <a:r>
              <a:rPr lang="en" sz="2000" b="1" i="1" dirty="0" smtClean="0">
                <a:solidFill>
                  <a:schemeClr val="accent1"/>
                </a:solidFill>
              </a:rPr>
              <a:t>CREATE </a:t>
            </a:r>
            <a:r>
              <a:rPr lang="en" sz="2000" b="1" i="1" dirty="0">
                <a:solidFill>
                  <a:schemeClr val="accent1"/>
                </a:solidFill>
              </a:rPr>
              <a:t>TABLE country ( 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2000" b="1" i="1" dirty="0">
                <a:solidFill>
                  <a:schemeClr val="accent1"/>
                </a:solidFill>
              </a:rPr>
              <a:t>id INTEGER PRIMARY KEY AUTOINCREMENT,  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2000" b="1" i="1" dirty="0">
                <a:solidFill>
                  <a:schemeClr val="accent1"/>
                </a:solidFill>
              </a:rPr>
              <a:t>name VARCHAR,  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2000" b="1" i="1" dirty="0">
                <a:solidFill>
                  <a:schemeClr val="accent1"/>
                </a:solidFill>
              </a:rPr>
              <a:t>code INTEGER</a:t>
            </a:r>
          </a:p>
          <a:p>
            <a:pPr marL="457200" lvl="0" indent="0" rtl="0">
              <a:spcBef>
                <a:spcPts val="0"/>
              </a:spcBef>
              <a:buNone/>
            </a:pPr>
            <a:r>
              <a:rPr lang="en" sz="2000" b="1" i="1" dirty="0">
                <a:solidFill>
                  <a:schemeClr val="accent1"/>
                </a:solidFill>
              </a:rPr>
              <a:t>);</a:t>
            </a:r>
          </a:p>
          <a:p>
            <a:pPr marL="457200" lvl="0" indent="-355600" rtl="0">
              <a:spcBef>
                <a:spcPts val="0"/>
              </a:spcBef>
              <a:buClr>
                <a:schemeClr val="accent1"/>
              </a:buClr>
              <a:buSzPct val="100000"/>
            </a:pPr>
            <a:r>
              <a:rPr lang="en" sz="2000" b="1" i="1" dirty="0">
                <a:solidFill>
                  <a:schemeClr val="accent1"/>
                </a:solidFill>
              </a:rPr>
              <a:t>.tables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3" name="Shape 133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  <p:sp>
        <p:nvSpPr>
          <p:cNvPr id="134" name="Shape 134"/>
          <p:cNvSpPr txBox="1"/>
          <p:nvPr/>
        </p:nvSpPr>
        <p:spPr>
          <a:xfrm>
            <a:off x="4071000" y="2613800"/>
            <a:ext cx="4944600" cy="2048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>
                <a:solidFill>
                  <a:srgbClr val="FF0000"/>
                </a:solidFill>
                <a:latin typeface="Roboto Slab"/>
                <a:ea typeface="Roboto Slab"/>
                <a:cs typeface="Roboto Slab"/>
                <a:sym typeface="Roboto Slab"/>
              </a:rPr>
              <a:t>Note:</a:t>
            </a:r>
            <a:r>
              <a:rPr lang="en" sz="2000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rPr>
              <a:t> common data types are INTEGER, VARCHAR, DATE, etc..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 u="sng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  <a:hlinkClick r:id="rId3"/>
              </a:rPr>
              <a:t>https://www.sqlite.org/datatype3.html</a:t>
            </a:r>
            <a:r>
              <a:rPr lang="en" sz="2000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on sqlite prompt: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dirty="0">
                <a:solidFill>
                  <a:schemeClr val="accent1"/>
                </a:solidFill>
              </a:rPr>
              <a:t> </a:t>
            </a:r>
            <a:r>
              <a:rPr lang="en" sz="2400" b="1" i="1" dirty="0">
                <a:solidFill>
                  <a:schemeClr val="accent1"/>
                </a:solidFill>
              </a:rPr>
              <a:t>INSERT INTO `country` (`name`,`code`)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i="1" dirty="0">
                <a:solidFill>
                  <a:schemeClr val="accent1"/>
                </a:solidFill>
              </a:rPr>
              <a:t>VALUES ('United </a:t>
            </a:r>
            <a:r>
              <a:rPr lang="en" sz="2400" b="1" i="1" dirty="0" smtClean="0">
                <a:solidFill>
                  <a:schemeClr val="accent1"/>
                </a:solidFill>
              </a:rPr>
              <a:t>States </a:t>
            </a:r>
            <a:r>
              <a:rPr lang="en" sz="2400" b="1" i="1" dirty="0">
                <a:solidFill>
                  <a:schemeClr val="accent1"/>
                </a:solidFill>
              </a:rPr>
              <a:t>of America', 'USA');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NOTE: no need to specify id, since we specified the field value as autoincrement.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dirty="0"/>
              <a:t>NOTE: sqlite quotes: ` when referencing columns ‘ when referencing string data.</a:t>
            </a:r>
          </a:p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accent6"/>
                </a:solidFill>
              </a:rPr>
              <a:t>Exercise</a:t>
            </a:r>
            <a:r>
              <a:rPr lang="en" dirty="0"/>
              <a:t>: insert a row into table country.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INSERT values into table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Rectangle 5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539595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SELECT values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on sqlite prompt try the following queries: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b="1" i="1" dirty="0">
                <a:solidFill>
                  <a:schemeClr val="accent1"/>
                </a:solidFill>
              </a:rPr>
              <a:t>SELECT * </a:t>
            </a:r>
            <a:r>
              <a:rPr lang="en" b="1" i="1" dirty="0" smtClean="0">
                <a:solidFill>
                  <a:schemeClr val="accent1"/>
                </a:solidFill>
              </a:rPr>
              <a:t>FROM </a:t>
            </a:r>
            <a:r>
              <a:rPr lang="en" b="1" i="1" dirty="0">
                <a:solidFill>
                  <a:schemeClr val="accent1"/>
                </a:solidFill>
              </a:rPr>
              <a:t>country;</a:t>
            </a:r>
          </a:p>
          <a:p>
            <a:pPr lvl="0" rtl="0">
              <a:spcBef>
                <a:spcPts val="0"/>
              </a:spcBef>
              <a:buNone/>
            </a:pPr>
            <a:r>
              <a:rPr lang="en" b="1" i="1" dirty="0">
                <a:solidFill>
                  <a:schemeClr val="accent1"/>
                </a:solidFill>
              </a:rPr>
              <a:t>SELECT name FROM country;</a:t>
            </a:r>
          </a:p>
          <a:p>
            <a:pPr lvl="0" rtl="0">
              <a:spcBef>
                <a:spcPts val="0"/>
              </a:spcBef>
              <a:buNone/>
            </a:pPr>
            <a:r>
              <a:rPr lang="en" b="1" i="1" dirty="0">
                <a:solidFill>
                  <a:schemeClr val="accent1"/>
                </a:solidFill>
              </a:rPr>
              <a:t>SELECT name AS `country name` FROM country;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 dirty="0">
                <a:solidFill>
                  <a:schemeClr val="accent1"/>
                </a:solidFill>
              </a:rPr>
              <a:t>SELECT country.name AS `cname` FROM country;</a:t>
            </a:r>
          </a:p>
          <a:p>
            <a:pPr lvl="0">
              <a:spcBef>
                <a:spcPts val="0"/>
              </a:spcBef>
              <a:buNone/>
            </a:pPr>
            <a:r>
              <a:rPr lang="en" dirty="0"/>
              <a:t>Note: convention is to have keywords in CAPS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  <p:sp>
        <p:nvSpPr>
          <p:cNvPr id="149" name="Shape 149"/>
          <p:cNvSpPr txBox="1"/>
          <p:nvPr/>
        </p:nvSpPr>
        <p:spPr>
          <a:xfrm>
            <a:off x="4164950" y="4250625"/>
            <a:ext cx="4936200" cy="57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">
                <a:solidFill>
                  <a:schemeClr val="accent5"/>
                </a:solidFill>
              </a:rPr>
              <a:t>https://www.sqlite.org/lang_keywords.html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WHERE </a:t>
            </a:r>
            <a:r>
              <a:rPr lang="en" dirty="0"/>
              <a:t>clause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dirty="0"/>
              <a:t>on sqlite prompt try the following queries: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 dirty="0">
                <a:solidFill>
                  <a:schemeClr val="accent1"/>
                </a:solidFill>
              </a:rPr>
              <a:t>SELECT * FROM country WHERE id=1;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 dirty="0">
                <a:solidFill>
                  <a:schemeClr val="accent1"/>
                </a:solidFill>
              </a:rPr>
              <a:t>SELECT name FROM country WHERE code =’USA’;</a:t>
            </a:r>
          </a:p>
          <a:p>
            <a:pPr lvl="0" rtl="0">
              <a:spcBef>
                <a:spcPts val="0"/>
              </a:spcBef>
              <a:buNone/>
            </a:pPr>
            <a:endParaRPr lang="en-US" dirty="0" smtClean="0">
              <a:solidFill>
                <a:schemeClr val="accent1"/>
              </a:solidFill>
            </a:endParaRPr>
          </a:p>
          <a:p>
            <a:pPr>
              <a:buNone/>
            </a:pPr>
            <a:r>
              <a:rPr lang="en-US" dirty="0">
                <a:solidFill>
                  <a:srgbClr val="FFFF00"/>
                </a:solidFill>
              </a:rPr>
              <a:t>Notice sometimes you’re pulling a row and sometimes you’re pulling a value</a:t>
            </a:r>
            <a:r>
              <a:rPr lang="en-US" dirty="0" smtClean="0">
                <a:solidFill>
                  <a:srgbClr val="FFFF00"/>
                </a:solidFill>
              </a:rPr>
              <a:t>.</a:t>
            </a:r>
            <a:endParaRPr dirty="0">
              <a:solidFill>
                <a:schemeClr val="accen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NOTE about sqlite quotes ` when referencing columns ‘ when referencing string data</a:t>
            </a:r>
            <a:r>
              <a:rPr lang="en" dirty="0" smtClean="0"/>
              <a:t>.</a:t>
            </a:r>
            <a:endParaRPr lang="en-US" dirty="0" smtClean="0"/>
          </a:p>
        </p:txBody>
      </p:sp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i="1">
                <a:solidFill>
                  <a:schemeClr val="accent1"/>
                </a:solidFill>
              </a:rPr>
              <a:t>UPDATE country SET name=’United States of America’;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will update *ALL* rows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so we have to specify identifier id (usually primary key)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 lvl="0" rtl="0">
              <a:spcBef>
                <a:spcPts val="0"/>
              </a:spcBef>
              <a:buNone/>
            </a:pPr>
            <a:r>
              <a:rPr lang="en" sz="2400" b="1" i="1">
                <a:solidFill>
                  <a:schemeClr val="accent1"/>
                </a:solidFill>
              </a:rPr>
              <a:t>UPDATE country SET name=”United States of America”</a:t>
            </a:r>
            <a:r>
              <a:rPr lang="en" sz="2400" b="1" i="1"/>
              <a:t> </a:t>
            </a:r>
            <a:r>
              <a:rPr lang="en" sz="2400" b="1" i="1">
                <a:solidFill>
                  <a:srgbClr val="FF0000"/>
                </a:solidFill>
              </a:rPr>
              <a:t>WHERE id=1;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Run a select statement to see if row data has been modified.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Update values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58961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 far</a:t>
            </a:r>
          </a:p>
        </p:txBody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500" dirty="0"/>
              <a:t>we know how to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 dirty="0"/>
              <a:t>CREATE a table (DDL)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 dirty="0"/>
              <a:t>INSERT data (DML)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 dirty="0"/>
              <a:t>SELECT data (DML</a:t>
            </a:r>
            <a:r>
              <a:rPr lang="en" sz="1500" dirty="0" smtClean="0"/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500" dirty="0" smtClean="0"/>
              <a:t>UPDATE data (DML)</a:t>
            </a:r>
            <a:endParaRPr lang="en" sz="1500" dirty="0"/>
          </a:p>
          <a:p>
            <a:pPr lvl="0" rtl="0">
              <a:spcBef>
                <a:spcPts val="0"/>
              </a:spcBef>
              <a:buNone/>
            </a:pPr>
            <a:endParaRPr lang="en" sz="1500" dirty="0"/>
          </a:p>
          <a:p>
            <a:pPr lvl="0">
              <a:spcBef>
                <a:spcPts val="0"/>
              </a:spcBef>
              <a:buNone/>
            </a:pPr>
            <a:endParaRPr sz="1500" dirty="0"/>
          </a:p>
        </p:txBody>
      </p:sp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000"/>
              <a:t>good to know sqlite commands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dirty="0"/>
              <a:t>.help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dirty="0"/>
              <a:t>.backup &lt;anyname.db&gt;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dirty="0"/>
              <a:t>.restore &lt;anyname.db&gt;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dirty="0"/>
              <a:t>.tables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dirty="0"/>
              <a:t>.schema &lt;tablename&gt;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dirty="0"/>
              <a:t>.quit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dirty="0"/>
              <a:t>.exit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" dirty="0"/>
              <a:t>.timer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1" name="Shape 211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n</a:t>
            </a:r>
            <a:r>
              <a:rPr lang="en" dirty="0" smtClean="0"/>
              <a:t>eed more </a:t>
            </a:r>
            <a:r>
              <a:rPr lang="en" dirty="0"/>
              <a:t>data</a:t>
            </a:r>
          </a:p>
        </p:txBody>
      </p:sp>
      <p:pic>
        <p:nvPicPr>
          <p:cNvPr id="217" name="Shape 217"/>
          <p:cNvPicPr preferRelativeResize="0"/>
          <p:nvPr/>
        </p:nvPicPr>
        <p:blipFill rotWithShape="1">
          <a:blip r:embed="rId3">
            <a:alphaModFix/>
          </a:blip>
          <a:srcRect r="54327" b="25350"/>
          <a:stretch/>
        </p:blipFill>
        <p:spPr>
          <a:xfrm>
            <a:off x="4747675" y="744875"/>
            <a:ext cx="4273250" cy="392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387050" y="1152550"/>
            <a:ext cx="4180200" cy="313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 smtClean="0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rPr>
              <a:t>.open  wids_ravelry.db</a:t>
            </a:r>
            <a:endParaRPr lang="en" sz="1800" dirty="0">
              <a:solidFill>
                <a:schemeClr val="lt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a look at your data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b="1" i="1" dirty="0">
                <a:solidFill>
                  <a:schemeClr val="accent1"/>
                </a:solidFill>
              </a:rPr>
              <a:t>.tables</a:t>
            </a:r>
          </a:p>
          <a:p>
            <a:r>
              <a:rPr lang="en" b="1" i="1" dirty="0" smtClean="0">
                <a:solidFill>
                  <a:schemeClr val="accent1"/>
                </a:solidFill>
              </a:rPr>
              <a:t>.schema &lt;tablename&gt;</a:t>
            </a:r>
            <a:endParaRPr lang="en" b="1" i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34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Interfaces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00" y="1583698"/>
            <a:ext cx="5044326" cy="32278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1896" y="863311"/>
            <a:ext cx="4592304" cy="291693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429731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Aggregate Functions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7717009" cy="3416400"/>
          </a:xfrm>
        </p:spPr>
        <p:txBody>
          <a:bodyPr numCol="2"/>
          <a:lstStyle/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Typical summary stats:</a:t>
            </a:r>
          </a:p>
          <a:p>
            <a:pPr marL="685800" indent="-228600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Min, Max, </a:t>
            </a:r>
            <a:r>
              <a:rPr lang="en-US" dirty="0" err="1" smtClean="0"/>
              <a:t>Avg</a:t>
            </a:r>
            <a:r>
              <a:rPr lang="en-US" dirty="0" smtClean="0"/>
              <a:t>, Count, Sum</a:t>
            </a:r>
          </a:p>
          <a:p>
            <a:pPr marL="685800" indent="-228600">
              <a:lnSpc>
                <a:spcPct val="100000"/>
              </a:lnSpc>
              <a:spcAft>
                <a:spcPts val="600"/>
              </a:spcAft>
            </a:pPr>
            <a:r>
              <a:rPr lang="en-US" b="1" dirty="0"/>
              <a:t>No </a:t>
            </a:r>
            <a:r>
              <a:rPr lang="en-US" b="1" dirty="0" smtClean="0"/>
              <a:t>Median</a:t>
            </a:r>
          </a:p>
          <a:p>
            <a:pPr marL="685800" indent="-228600">
              <a:lnSpc>
                <a:spcPct val="100000"/>
              </a:lnSpc>
              <a:spcAft>
                <a:spcPts val="600"/>
              </a:spcAft>
            </a:pPr>
            <a:endParaRPr lang="en-US" b="1" dirty="0" smtClean="0"/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Whole table</a:t>
            </a:r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endParaRPr lang="en-US" dirty="0" smtClean="0"/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endParaRPr lang="en-US" dirty="0" smtClean="0"/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endParaRPr lang="en-US" dirty="0" smtClean="0"/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endParaRPr lang="en-US" dirty="0"/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endParaRPr lang="en-US" dirty="0" smtClean="0"/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endParaRPr lang="en-US" dirty="0"/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endParaRPr lang="en-US" dirty="0" smtClean="0"/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endParaRPr lang="en-US" dirty="0" smtClean="0"/>
          </a:p>
          <a:p>
            <a:pPr marL="228600" indent="-228600">
              <a:lnSpc>
                <a:spcPct val="100000"/>
              </a:lnSpc>
              <a:spcAft>
                <a:spcPts val="600"/>
              </a:spcAft>
            </a:pPr>
            <a:r>
              <a:rPr lang="en-US" dirty="0" smtClean="0"/>
              <a:t>Within table - need to know how to aggregate, i.e. </a:t>
            </a:r>
            <a:r>
              <a:rPr lang="en-US" i="1" dirty="0" smtClean="0"/>
              <a:t>Group By</a:t>
            </a:r>
          </a:p>
          <a:p>
            <a:pPr marL="228600" indent="-22860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dirty="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dirty="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 dirty="0">
              <a:solidFill>
                <a:schemeClr val="lt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349263" y="3218631"/>
            <a:ext cx="3611886" cy="9079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" sz="2400" b="1" i="1" dirty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	SELECT  count(*)</a:t>
            </a:r>
          </a:p>
          <a:p>
            <a:pPr>
              <a:spcAft>
                <a:spcPts val="600"/>
              </a:spcAft>
            </a:pPr>
            <a:r>
              <a:rPr lang="en" sz="2400" b="1" i="1" dirty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	FROM </a:t>
            </a:r>
            <a:r>
              <a:rPr lang="en" sz="2400" b="1" i="1" dirty="0" smtClean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yarn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75860" y="3226326"/>
            <a:ext cx="3352200" cy="15542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" sz="2000" b="1" i="1" dirty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	SELECT weight,</a:t>
            </a:r>
          </a:p>
          <a:p>
            <a:pPr>
              <a:spcAft>
                <a:spcPts val="600"/>
              </a:spcAft>
            </a:pPr>
            <a:r>
              <a:rPr lang="en" sz="2000" b="1" i="1" dirty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		avg(price)</a:t>
            </a:r>
          </a:p>
          <a:p>
            <a:pPr>
              <a:spcAft>
                <a:spcPts val="600"/>
              </a:spcAft>
            </a:pPr>
            <a:r>
              <a:rPr lang="en" sz="2000" b="1" i="1" dirty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	FROM yarn</a:t>
            </a:r>
          </a:p>
          <a:p>
            <a:pPr>
              <a:spcAft>
                <a:spcPts val="600"/>
              </a:spcAft>
            </a:pPr>
            <a:r>
              <a:rPr lang="en" sz="2000" b="1" i="1" dirty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	GROUP BY weight</a:t>
            </a:r>
            <a:r>
              <a:rPr lang="en" sz="2000" b="1" i="1" dirty="0" smtClean="0">
                <a:solidFill>
                  <a:schemeClr val="accent1"/>
                </a:solidFill>
                <a:latin typeface="Roboto Slab" panose="020B0604020202020204" charset="0"/>
                <a:ea typeface="Roboto Slab" panose="020B0604020202020204" charset="0"/>
              </a:rPr>
              <a:t>;</a:t>
            </a:r>
            <a:endParaRPr lang="en" sz="2000" b="1" i="1" dirty="0">
              <a:solidFill>
                <a:schemeClr val="accent1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45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Built in functions</a:t>
            </a:r>
          </a:p>
        </p:txBody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311699" y="1152474"/>
            <a:ext cx="8798433" cy="3991025"/>
          </a:xfrm>
          <a:prstGeom prst="rect">
            <a:avLst/>
          </a:prstGeom>
        </p:spPr>
        <p:txBody>
          <a:bodyPr lIns="91425" tIns="91425" rIns="91425" bIns="91425" anchor="t" anchorCtr="0">
            <a:normAutofit fontScale="85000" lnSpcReduction="20000"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dirty="0"/>
              <a:t>Aggregate functions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https://www.sqlite.org/lang_aggfunc.html</a:t>
            </a:r>
            <a:r>
              <a:rPr lang="en" dirty="0"/>
              <a:t> 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avg(&lt;column_name&gt;)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count(&lt;column_name or *&gt;) 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Core functions </a:t>
            </a:r>
            <a:r>
              <a:rPr lang="en" u="sng" dirty="0">
                <a:solidFill>
                  <a:schemeClr val="hlink"/>
                </a:solidFill>
                <a:hlinkClick r:id="rId4"/>
              </a:rPr>
              <a:t>https://www.sqlite.org/lang_corefunc.html</a:t>
            </a:r>
            <a:r>
              <a:rPr lang="en" dirty="0"/>
              <a:t> 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abs(&lt;column_name&gt;)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random()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Date and time functions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https://www.sqlite.org/lang_datefunc.html</a:t>
            </a:r>
            <a:r>
              <a:rPr lang="en" dirty="0"/>
              <a:t> 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date(‘now’)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 dirty="0"/>
              <a:t>datetime(‘now’)</a:t>
            </a:r>
          </a:p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accent6"/>
                </a:solidFill>
              </a:rPr>
              <a:t>Exercise</a:t>
            </a:r>
            <a:r>
              <a:rPr lang="en" dirty="0"/>
              <a:t>:  Try some built in functions.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 Slack Channel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 Go to </a:t>
            </a:r>
            <a:r>
              <a:rPr lang="en-US" u="sng" dirty="0">
                <a:hlinkClick r:id="rId2"/>
              </a:rPr>
              <a:t>https://women-in-ds-atx.slack.com</a:t>
            </a:r>
            <a:endParaRPr lang="en-US" dirty="0"/>
          </a:p>
          <a:p>
            <a:pPr fontAlgn="base"/>
            <a:r>
              <a:rPr lang="en-US" dirty="0" smtClean="0"/>
              <a:t> Click </a:t>
            </a:r>
            <a:r>
              <a:rPr lang="en-US" dirty="0"/>
              <a:t>‘Channels’</a:t>
            </a:r>
          </a:p>
          <a:p>
            <a:pPr fontAlgn="base"/>
            <a:r>
              <a:rPr lang="en-US" dirty="0" smtClean="0"/>
              <a:t> Click ‘2017-08-17-workshop’</a:t>
            </a:r>
            <a:endParaRPr lang="en-US" dirty="0"/>
          </a:p>
          <a:p>
            <a:pPr fontAlgn="base"/>
            <a:r>
              <a:rPr lang="en-US" dirty="0" smtClean="0"/>
              <a:t> Click </a:t>
            </a:r>
            <a:r>
              <a:rPr lang="en-US" dirty="0"/>
              <a:t>‘Join Channel’</a:t>
            </a:r>
          </a:p>
          <a:p>
            <a:r>
              <a:rPr lang="en-US" b="1" i="1" dirty="0" smtClean="0"/>
              <a:t> If </a:t>
            </a:r>
            <a:r>
              <a:rPr lang="en-US" b="1" i="1" dirty="0"/>
              <a:t>you are struggling with any part of the installation, ask for help</a:t>
            </a:r>
            <a:r>
              <a:rPr lang="en-US" b="1" i="1" dirty="0" smtClean="0"/>
              <a:t>!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84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accent6"/>
                </a:solidFill>
              </a:rPr>
              <a:t>Exercises</a:t>
            </a:r>
          </a:p>
        </p:txBody>
      </p:sp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W</a:t>
            </a:r>
            <a:r>
              <a:rPr lang="en" sz="3000" dirty="0" smtClean="0"/>
              <a:t>rite </a:t>
            </a:r>
            <a:r>
              <a:rPr lang="en" sz="3000" dirty="0"/>
              <a:t>queries to verify number of rows in </a:t>
            </a:r>
            <a:r>
              <a:rPr lang="en" sz="3000" dirty="0" smtClean="0"/>
              <a:t>2 tables.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 smtClean="0"/>
              <a:t>Write query to find the total yardage per brand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endParaRPr lang="en" sz="3000" dirty="0"/>
          </a:p>
        </p:txBody>
      </p:sp>
      <p:sp>
        <p:nvSpPr>
          <p:cNvPr id="234" name="Shape 234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Answers</a:t>
            </a:r>
          </a:p>
        </p:txBody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accent1"/>
              </a:buClr>
            </a:pPr>
            <a:r>
              <a:rPr lang="en-US" dirty="0" smtClean="0">
                <a:solidFill>
                  <a:schemeClr val="accent1"/>
                </a:solidFill>
              </a:rPr>
              <a:t>Color 405, country 247, etc.</a:t>
            </a:r>
          </a:p>
          <a:p>
            <a:pPr marL="457200" lvl="0" indent="-228600">
              <a:buClr>
                <a:schemeClr val="accent1"/>
              </a:buClr>
            </a:pPr>
            <a:r>
              <a:rPr lang="en-US" dirty="0" smtClean="0">
                <a:solidFill>
                  <a:schemeClr val="accent1"/>
                </a:solidFill>
              </a:rPr>
              <a:t>‘Dream </a:t>
            </a:r>
            <a:r>
              <a:rPr lang="en-US" dirty="0">
                <a:solidFill>
                  <a:schemeClr val="accent1"/>
                </a:solidFill>
              </a:rPr>
              <a:t>in </a:t>
            </a:r>
            <a:r>
              <a:rPr lang="en-US" dirty="0" smtClean="0">
                <a:solidFill>
                  <a:schemeClr val="accent1"/>
                </a:solidFill>
              </a:rPr>
              <a:t>Color’ 3460, ‘</a:t>
            </a:r>
            <a:r>
              <a:rPr lang="en-US" dirty="0" err="1" smtClean="0">
                <a:solidFill>
                  <a:schemeClr val="accent1"/>
                </a:solidFill>
              </a:rPr>
              <a:t>Malabrigo</a:t>
            </a:r>
            <a:r>
              <a:rPr lang="en-US" dirty="0" smtClean="0">
                <a:solidFill>
                  <a:schemeClr val="accent1"/>
                </a:solidFill>
              </a:rPr>
              <a:t>’ 335, ‘</a:t>
            </a:r>
            <a:r>
              <a:rPr lang="en-US" dirty="0" err="1" smtClean="0">
                <a:solidFill>
                  <a:schemeClr val="accent1"/>
                </a:solidFill>
              </a:rPr>
              <a:t>Malabrigo</a:t>
            </a:r>
            <a:r>
              <a:rPr lang="en-US" dirty="0" smtClean="0">
                <a:solidFill>
                  <a:schemeClr val="accent1"/>
                </a:solidFill>
              </a:rPr>
              <a:t> ‘ 2884</a:t>
            </a:r>
            <a:endParaRPr lang="en" dirty="0">
              <a:solidFill>
                <a:schemeClr val="accen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687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Joins</a:t>
            </a:r>
          </a:p>
        </p:txBody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Combine results of 2 </a:t>
            </a:r>
            <a:r>
              <a:rPr lang="en" dirty="0" smtClean="0"/>
              <a:t>or more tables</a:t>
            </a:r>
            <a:r>
              <a:rPr lang="en" dirty="0"/>
              <a:t>.</a:t>
            </a:r>
          </a:p>
          <a:p>
            <a:pPr lvl="0" rtl="0">
              <a:spcBef>
                <a:spcPts val="0"/>
              </a:spcBef>
              <a:spcAft>
                <a:spcPts val="600"/>
              </a:spcAft>
              <a:buNone/>
            </a:pPr>
            <a:endParaRPr lang="en" dirty="0" smtClean="0"/>
          </a:p>
          <a:p>
            <a:pPr lvl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 smtClean="0"/>
              <a:t>Try it out:  Display </a:t>
            </a:r>
            <a:r>
              <a:rPr lang="en" dirty="0"/>
              <a:t>state along with country name</a:t>
            </a:r>
          </a:p>
          <a:p>
            <a:pPr lvl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i="1" dirty="0" smtClean="0">
                <a:solidFill>
                  <a:schemeClr val="accent1"/>
                </a:solidFill>
              </a:rPr>
              <a:t>SELECT state.*, </a:t>
            </a:r>
          </a:p>
          <a:p>
            <a:pPr lvl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i="1" dirty="0" smtClean="0">
                <a:solidFill>
                  <a:schemeClr val="accent1"/>
                </a:solidFill>
              </a:rPr>
              <a:t>	country.name </a:t>
            </a:r>
          </a:p>
          <a:p>
            <a:pPr lvl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i="1" dirty="0" smtClean="0">
                <a:solidFill>
                  <a:schemeClr val="accent1"/>
                </a:solidFill>
              </a:rPr>
              <a:t>FROM state</a:t>
            </a:r>
          </a:p>
          <a:p>
            <a:pPr lvl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i="1" dirty="0" smtClean="0">
                <a:solidFill>
                  <a:schemeClr val="accent1"/>
                </a:solidFill>
              </a:rPr>
              <a:t>JOIN country </a:t>
            </a:r>
          </a:p>
          <a:p>
            <a:pPr lvl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i="1" dirty="0" smtClean="0">
                <a:solidFill>
                  <a:schemeClr val="accent1"/>
                </a:solidFill>
              </a:rPr>
              <a:t>ON state.countryid = country.id;</a:t>
            </a:r>
          </a:p>
          <a:p>
            <a:pPr lvl="0" rtl="0">
              <a:spcBef>
                <a:spcPts val="0"/>
              </a:spcBef>
              <a:spcAft>
                <a:spcPts val="600"/>
              </a:spcAft>
              <a:buNone/>
            </a:pPr>
            <a:endParaRPr dirty="0"/>
          </a:p>
          <a:p>
            <a:pPr lv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* means all columns in table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 dirty="0"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2366990" cy="3416400"/>
          </a:xfrm>
        </p:spPr>
        <p:txBody>
          <a:bodyPr/>
          <a:lstStyle/>
          <a:p>
            <a:r>
              <a:rPr lang="en" dirty="0">
                <a:solidFill>
                  <a:schemeClr val="accent6"/>
                </a:solidFill>
              </a:rPr>
              <a:t>Exercise</a:t>
            </a:r>
            <a:r>
              <a:rPr lang="en" dirty="0"/>
              <a:t>:  Try </a:t>
            </a:r>
            <a:r>
              <a:rPr lang="en" dirty="0" smtClean="0"/>
              <a:t>some  different types of joins.  Notice how your results change.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690" y="95683"/>
            <a:ext cx="6306530" cy="496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27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accent6"/>
                </a:solidFill>
              </a:rPr>
              <a:t>Exercises</a:t>
            </a:r>
          </a:p>
        </p:txBody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dirty="0" smtClean="0"/>
              <a:t>Change the type of join from the previous SQL statement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 smtClean="0"/>
              <a:t>Find </a:t>
            </a:r>
            <a:r>
              <a:rPr lang="en" dirty="0"/>
              <a:t>all states with country id = 233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Find names of project by user id =14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Find all projects by user id =14 with user name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Find all number of unique yarns used in all projects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Find total price of all yarns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 dirty="0"/>
              <a:t>Find total price of all yarns per brand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55" name="Shape 255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Answers</a:t>
            </a:r>
          </a:p>
        </p:txBody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accent1"/>
              </a:buClr>
            </a:pPr>
            <a:r>
              <a:rPr lang="en" dirty="0">
                <a:solidFill>
                  <a:schemeClr val="accent1"/>
                </a:solidFill>
              </a:rPr>
              <a:t>select state.name from state where countryid=233;</a:t>
            </a:r>
          </a:p>
          <a:p>
            <a:pPr marL="457200" lvl="0" indent="-228600" rtl="0">
              <a:spcBef>
                <a:spcPts val="0"/>
              </a:spcBef>
              <a:buClr>
                <a:schemeClr val="accent1"/>
              </a:buClr>
            </a:pPr>
            <a:r>
              <a:rPr lang="en" dirty="0">
                <a:solidFill>
                  <a:schemeClr val="accent1"/>
                </a:solidFill>
              </a:rPr>
              <a:t>select name from project where raveler=14;</a:t>
            </a:r>
          </a:p>
          <a:p>
            <a:pPr marL="457200" lvl="0" indent="-228600" rtl="0">
              <a:spcBef>
                <a:spcPts val="0"/>
              </a:spcBef>
              <a:buClr>
                <a:schemeClr val="accent1"/>
              </a:buClr>
            </a:pPr>
            <a:r>
              <a:rPr lang="en" dirty="0">
                <a:solidFill>
                  <a:schemeClr val="accent1"/>
                </a:solidFill>
              </a:rPr>
              <a:t>select project.name, raveler.firstname from project, raveler where raveler.id=14 and raveler.id=project.raveler;</a:t>
            </a:r>
          </a:p>
          <a:p>
            <a:pPr marL="457200" lvl="0" indent="-228600" rtl="0">
              <a:spcBef>
                <a:spcPts val="0"/>
              </a:spcBef>
              <a:buClr>
                <a:schemeClr val="accent1"/>
              </a:buClr>
            </a:pPr>
            <a:r>
              <a:rPr lang="en" dirty="0">
                <a:solidFill>
                  <a:schemeClr val="accent1"/>
                </a:solidFill>
              </a:rPr>
              <a:t>select count(distinct yarn) from project;</a:t>
            </a:r>
          </a:p>
          <a:p>
            <a:pPr marL="457200" lvl="0" indent="-228600" rtl="0">
              <a:spcBef>
                <a:spcPts val="0"/>
              </a:spcBef>
              <a:buClr>
                <a:schemeClr val="accent1"/>
              </a:buClr>
            </a:pPr>
            <a:r>
              <a:rPr lang="en" dirty="0">
                <a:solidFill>
                  <a:schemeClr val="accent1"/>
                </a:solidFill>
              </a:rPr>
              <a:t>select sum(price) from yarn;</a:t>
            </a:r>
          </a:p>
          <a:p>
            <a:pPr marL="457200" lvl="0" indent="-228600" rtl="0">
              <a:spcBef>
                <a:spcPts val="0"/>
              </a:spcBef>
              <a:buClr>
                <a:schemeClr val="accent1"/>
              </a:buClr>
            </a:pPr>
            <a:r>
              <a:rPr lang="en" dirty="0">
                <a:solidFill>
                  <a:schemeClr val="accent1"/>
                </a:solidFill>
              </a:rPr>
              <a:t>select sum(price),brand from yarn group by brand;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Complicated SQL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Over the year, how many projects were competed by each raveler per month, and how much yarn did they use?</a:t>
            </a:r>
          </a:p>
          <a:p>
            <a:pPr>
              <a:spcAft>
                <a:spcPts val="60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W</a:t>
            </a:r>
            <a:r>
              <a:rPr lang="en" dirty="0" smtClean="0">
                <a:solidFill>
                  <a:schemeClr val="accent1"/>
                </a:solidFill>
              </a:rPr>
              <a:t>ho were the top ten ravelers to complete projects as a percentage of the total number completed by all ravelers in any month.</a:t>
            </a:r>
          </a:p>
          <a:p>
            <a:pPr lvl="0">
              <a:spcAft>
                <a:spcPts val="600"/>
              </a:spcAft>
              <a:buNone/>
            </a:pPr>
            <a:endParaRPr lang="en" dirty="0">
              <a:solidFill>
                <a:schemeClr val="accent1"/>
              </a:solidFill>
            </a:endParaRPr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362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Complicated SQL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947687"/>
            <a:ext cx="8520600" cy="3416400"/>
          </a:xfrm>
        </p:spPr>
        <p:txBody>
          <a:bodyPr numCol="2"/>
          <a:lstStyle/>
          <a:p>
            <a:pPr lvl="0">
              <a:spcAft>
                <a:spcPts val="0"/>
              </a:spcAft>
              <a:buNone/>
            </a:pPr>
            <a:r>
              <a:rPr lang="en-US" sz="800" i="1" dirty="0" smtClean="0">
                <a:solidFill>
                  <a:schemeClr val="accent1"/>
                </a:solidFill>
              </a:rPr>
              <a:t>WITH </a:t>
            </a:r>
            <a:r>
              <a:rPr lang="en-US" sz="800" i="1" dirty="0">
                <a:solidFill>
                  <a:schemeClr val="accent1"/>
                </a:solidFill>
              </a:rPr>
              <a:t>tot AS (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SELECT TRIM(SUBSTR(prj.enddate,1,2),'/') AS </a:t>
            </a:r>
            <a:r>
              <a:rPr lang="en-US" sz="800" i="1" dirty="0" err="1">
                <a:solidFill>
                  <a:schemeClr val="accent1"/>
                </a:solidFill>
              </a:rPr>
              <a:t>endmonth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  COUNT(prj.id) AS </a:t>
            </a:r>
            <a:r>
              <a:rPr lang="en-US" sz="800" i="1" dirty="0" err="1">
                <a:solidFill>
                  <a:schemeClr val="accent1"/>
                </a:solidFill>
              </a:rPr>
              <a:t>proj_complete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  SUM(</a:t>
            </a:r>
            <a:r>
              <a:rPr lang="en-US" sz="800" i="1" dirty="0" err="1">
                <a:solidFill>
                  <a:schemeClr val="accent1"/>
                </a:solidFill>
              </a:rPr>
              <a:t>pat.gauge</a:t>
            </a:r>
            <a:r>
              <a:rPr lang="en-US" sz="800" i="1" dirty="0">
                <a:solidFill>
                  <a:schemeClr val="accent1"/>
                </a:solidFill>
              </a:rPr>
              <a:t>) AS </a:t>
            </a:r>
            <a:r>
              <a:rPr lang="en-US" sz="800" i="1" dirty="0" err="1">
                <a:solidFill>
                  <a:schemeClr val="accent1"/>
                </a:solidFill>
              </a:rPr>
              <a:t>tot_yarn</a:t>
            </a:r>
            <a:endParaRPr lang="en-US" sz="800" i="1" dirty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FROM project AS </a:t>
            </a:r>
            <a:r>
              <a:rPr lang="en-US" sz="800" i="1" dirty="0" err="1">
                <a:solidFill>
                  <a:schemeClr val="accent1"/>
                </a:solidFill>
              </a:rPr>
              <a:t>prj</a:t>
            </a:r>
            <a:endParaRPr lang="en-US" sz="800" i="1" dirty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LEFT JOIN pattern AS pat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ON </a:t>
            </a:r>
            <a:r>
              <a:rPr lang="en-US" sz="800" i="1" dirty="0" err="1">
                <a:solidFill>
                  <a:schemeClr val="accent1"/>
                </a:solidFill>
              </a:rPr>
              <a:t>prj.pattern</a:t>
            </a:r>
            <a:r>
              <a:rPr lang="en-US" sz="800" i="1" dirty="0">
                <a:solidFill>
                  <a:schemeClr val="accent1"/>
                </a:solidFill>
              </a:rPr>
              <a:t> = pat.id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GROUP BY TRIM(SUBSTR(prj.enddate,1,2),'/')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),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 err="1">
                <a:solidFill>
                  <a:schemeClr val="accent1"/>
                </a:solidFill>
              </a:rPr>
              <a:t>ind</a:t>
            </a:r>
            <a:r>
              <a:rPr lang="en-US" sz="800" i="1" dirty="0">
                <a:solidFill>
                  <a:schemeClr val="accent1"/>
                </a:solidFill>
              </a:rPr>
              <a:t> AS (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SELECT </a:t>
            </a:r>
            <a:r>
              <a:rPr lang="en-US" sz="800" i="1" dirty="0" err="1">
                <a:solidFill>
                  <a:schemeClr val="accent1"/>
                </a:solidFill>
              </a:rPr>
              <a:t>rav.ravelname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  TRIM(SUBSTR(prj.enddate,1,2),'/') AS </a:t>
            </a:r>
            <a:r>
              <a:rPr lang="en-US" sz="800" i="1" dirty="0" err="1">
                <a:solidFill>
                  <a:schemeClr val="accent1"/>
                </a:solidFill>
              </a:rPr>
              <a:t>endmonth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  COUNT(prj.id) AS </a:t>
            </a:r>
            <a:r>
              <a:rPr lang="en-US" sz="800" i="1" dirty="0" err="1">
                <a:solidFill>
                  <a:schemeClr val="accent1"/>
                </a:solidFill>
              </a:rPr>
              <a:t>proj_complete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  SUM(</a:t>
            </a:r>
            <a:r>
              <a:rPr lang="en-US" sz="800" i="1" dirty="0" err="1">
                <a:solidFill>
                  <a:schemeClr val="accent1"/>
                </a:solidFill>
              </a:rPr>
              <a:t>pat.gauge</a:t>
            </a:r>
            <a:r>
              <a:rPr lang="en-US" sz="800" i="1" dirty="0">
                <a:solidFill>
                  <a:schemeClr val="accent1"/>
                </a:solidFill>
              </a:rPr>
              <a:t>) AS </a:t>
            </a:r>
            <a:r>
              <a:rPr lang="en-US" sz="800" i="1" dirty="0" err="1">
                <a:solidFill>
                  <a:schemeClr val="accent1"/>
                </a:solidFill>
              </a:rPr>
              <a:t>tot_yarn</a:t>
            </a:r>
            <a:endParaRPr lang="en-US" sz="800" i="1" dirty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FROM project AS </a:t>
            </a:r>
            <a:r>
              <a:rPr lang="en-US" sz="800" i="1" dirty="0" err="1">
                <a:solidFill>
                  <a:schemeClr val="accent1"/>
                </a:solidFill>
              </a:rPr>
              <a:t>prj</a:t>
            </a:r>
            <a:endParaRPr lang="en-US" sz="800" i="1" dirty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LEFT JOIN pattern AS pat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ON </a:t>
            </a:r>
            <a:r>
              <a:rPr lang="en-US" sz="800" i="1" dirty="0" err="1">
                <a:solidFill>
                  <a:schemeClr val="accent1"/>
                </a:solidFill>
              </a:rPr>
              <a:t>prj.pattern</a:t>
            </a:r>
            <a:r>
              <a:rPr lang="en-US" sz="800" i="1" dirty="0">
                <a:solidFill>
                  <a:schemeClr val="accent1"/>
                </a:solidFill>
              </a:rPr>
              <a:t> = pat.id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LEFT JOIN </a:t>
            </a:r>
            <a:r>
              <a:rPr lang="en-US" sz="800" i="1" dirty="0" err="1">
                <a:solidFill>
                  <a:schemeClr val="accent1"/>
                </a:solidFill>
              </a:rPr>
              <a:t>raveler</a:t>
            </a:r>
            <a:r>
              <a:rPr lang="en-US" sz="800" i="1" dirty="0">
                <a:solidFill>
                  <a:schemeClr val="accent1"/>
                </a:solidFill>
              </a:rPr>
              <a:t> AS </a:t>
            </a:r>
            <a:r>
              <a:rPr lang="en-US" sz="800" i="1" dirty="0" err="1">
                <a:solidFill>
                  <a:schemeClr val="accent1"/>
                </a:solidFill>
              </a:rPr>
              <a:t>rav</a:t>
            </a:r>
            <a:endParaRPr lang="en-US" sz="800" i="1" dirty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ON rav.id = </a:t>
            </a:r>
            <a:r>
              <a:rPr lang="en-US" sz="800" i="1" dirty="0" err="1">
                <a:solidFill>
                  <a:schemeClr val="accent1"/>
                </a:solidFill>
              </a:rPr>
              <a:t>prj.raveler</a:t>
            </a:r>
            <a:endParaRPr lang="en-US" sz="800" i="1" dirty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GROUP BY </a:t>
            </a:r>
            <a:r>
              <a:rPr lang="en-US" sz="800" i="1" dirty="0" err="1">
                <a:solidFill>
                  <a:schemeClr val="accent1"/>
                </a:solidFill>
              </a:rPr>
              <a:t>rav.ravelname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    TRIM(SUBSTR(prj.enddate,1,2),'/')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)</a:t>
            </a:r>
          </a:p>
          <a:p>
            <a:pPr lvl="0">
              <a:spcAft>
                <a:spcPts val="0"/>
              </a:spcAft>
              <a:buNone/>
            </a:pPr>
            <a:endParaRPr lang="en-US" sz="800" i="1" dirty="0" smtClean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 smtClean="0">
                <a:solidFill>
                  <a:schemeClr val="accent1"/>
                </a:solidFill>
              </a:rPr>
              <a:t>SELECT </a:t>
            </a:r>
            <a:r>
              <a:rPr lang="en-US" sz="800" i="1" dirty="0" err="1">
                <a:solidFill>
                  <a:schemeClr val="accent1"/>
                </a:solidFill>
              </a:rPr>
              <a:t>ind.ravelname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</a:t>
            </a:r>
            <a:r>
              <a:rPr lang="en-US" sz="800" i="1" dirty="0" err="1">
                <a:solidFill>
                  <a:schemeClr val="accent1"/>
                </a:solidFill>
              </a:rPr>
              <a:t>ind.endmonth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</a:t>
            </a:r>
            <a:r>
              <a:rPr lang="en-US" sz="800" i="1" dirty="0" err="1">
                <a:solidFill>
                  <a:schemeClr val="accent1"/>
                </a:solidFill>
              </a:rPr>
              <a:t>ind.proj_complete</a:t>
            </a:r>
            <a:r>
              <a:rPr lang="en-US" sz="800" i="1" dirty="0">
                <a:solidFill>
                  <a:schemeClr val="accent1"/>
                </a:solidFill>
              </a:rPr>
              <a:t> AS </a:t>
            </a:r>
            <a:r>
              <a:rPr lang="en-US" sz="800" i="1" dirty="0" err="1">
                <a:solidFill>
                  <a:schemeClr val="accent1"/>
                </a:solidFill>
              </a:rPr>
              <a:t>indiv_proj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--       SUM(</a:t>
            </a:r>
            <a:r>
              <a:rPr lang="en-US" sz="800" i="1" dirty="0" err="1">
                <a:solidFill>
                  <a:schemeClr val="accent1"/>
                </a:solidFill>
              </a:rPr>
              <a:t>ind.proj_complete</a:t>
            </a:r>
            <a:r>
              <a:rPr lang="en-US" sz="800" i="1" dirty="0">
                <a:solidFill>
                  <a:schemeClr val="accent1"/>
                </a:solidFill>
              </a:rPr>
              <a:t>) OVER ( PARTITION BY </a:t>
            </a:r>
            <a:r>
              <a:rPr lang="en-US" sz="800" i="1" dirty="0" err="1">
                <a:solidFill>
                  <a:schemeClr val="accent1"/>
                </a:solidFill>
              </a:rPr>
              <a:t>ind.ravelname</a:t>
            </a:r>
            <a:r>
              <a:rPr lang="en-US" sz="800" i="1" dirty="0">
                <a:solidFill>
                  <a:schemeClr val="accent1"/>
                </a:solidFill>
              </a:rPr>
              <a:t> ORDER BY </a:t>
            </a:r>
            <a:r>
              <a:rPr lang="en-US" sz="800" i="1" dirty="0" err="1">
                <a:solidFill>
                  <a:schemeClr val="accent1"/>
                </a:solidFill>
              </a:rPr>
              <a:t>ind.endmonth</a:t>
            </a:r>
            <a:r>
              <a:rPr lang="en-US" sz="800" i="1" dirty="0">
                <a:solidFill>
                  <a:schemeClr val="accent1"/>
                </a:solidFill>
              </a:rPr>
              <a:t> ) AS </a:t>
            </a:r>
            <a:r>
              <a:rPr lang="en-US" sz="800" i="1" dirty="0" err="1">
                <a:solidFill>
                  <a:schemeClr val="accent1"/>
                </a:solidFill>
              </a:rPr>
              <a:t>yearly_proj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</a:t>
            </a:r>
            <a:r>
              <a:rPr lang="en-US" sz="800" i="1" dirty="0" err="1">
                <a:solidFill>
                  <a:schemeClr val="accent1"/>
                </a:solidFill>
              </a:rPr>
              <a:t>tot.proj_complete</a:t>
            </a:r>
            <a:r>
              <a:rPr lang="en-US" sz="800" i="1" dirty="0">
                <a:solidFill>
                  <a:schemeClr val="accent1"/>
                </a:solidFill>
              </a:rPr>
              <a:t> AS </a:t>
            </a:r>
            <a:r>
              <a:rPr lang="en-US" sz="800" i="1" dirty="0" err="1">
                <a:solidFill>
                  <a:schemeClr val="accent1"/>
                </a:solidFill>
              </a:rPr>
              <a:t>tot_proj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ROUND(</a:t>
            </a:r>
            <a:r>
              <a:rPr lang="en-US" sz="800" i="1" dirty="0" err="1">
                <a:solidFill>
                  <a:schemeClr val="accent1"/>
                </a:solidFill>
              </a:rPr>
              <a:t>ind.proj_complete</a:t>
            </a:r>
            <a:r>
              <a:rPr lang="en-US" sz="800" i="1" dirty="0">
                <a:solidFill>
                  <a:schemeClr val="accent1"/>
                </a:solidFill>
              </a:rPr>
              <a:t>*100./tot.proj_complete,1) AS </a:t>
            </a:r>
            <a:r>
              <a:rPr lang="en-US" sz="800" i="1" dirty="0" err="1">
                <a:solidFill>
                  <a:schemeClr val="accent1"/>
                </a:solidFill>
              </a:rPr>
              <a:t>proj_perc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</a:t>
            </a:r>
            <a:r>
              <a:rPr lang="en-US" sz="800" i="1" dirty="0" err="1">
                <a:solidFill>
                  <a:schemeClr val="accent1"/>
                </a:solidFill>
              </a:rPr>
              <a:t>ind.tot_yarn</a:t>
            </a:r>
            <a:r>
              <a:rPr lang="en-US" sz="800" i="1" dirty="0">
                <a:solidFill>
                  <a:schemeClr val="accent1"/>
                </a:solidFill>
              </a:rPr>
              <a:t> AS </a:t>
            </a:r>
            <a:r>
              <a:rPr lang="en-US" sz="800" i="1" dirty="0" err="1">
                <a:solidFill>
                  <a:schemeClr val="accent1"/>
                </a:solidFill>
              </a:rPr>
              <a:t>indiv_used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</a:t>
            </a:r>
            <a:r>
              <a:rPr lang="en-US" sz="800" i="1" dirty="0" err="1">
                <a:solidFill>
                  <a:schemeClr val="accent1"/>
                </a:solidFill>
              </a:rPr>
              <a:t>tot.tot_yarn</a:t>
            </a:r>
            <a:r>
              <a:rPr lang="en-US" sz="800" i="1" dirty="0">
                <a:solidFill>
                  <a:schemeClr val="accent1"/>
                </a:solidFill>
              </a:rPr>
              <a:t> AS </a:t>
            </a:r>
            <a:r>
              <a:rPr lang="en-US" sz="800" i="1" dirty="0" err="1">
                <a:solidFill>
                  <a:schemeClr val="accent1"/>
                </a:solidFill>
              </a:rPr>
              <a:t>tot_used</a:t>
            </a:r>
            <a:r>
              <a:rPr lang="en-US" sz="800" i="1" dirty="0">
                <a:solidFill>
                  <a:schemeClr val="accent1"/>
                </a:solidFill>
              </a:rPr>
              <a:t>,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   ROUND(</a:t>
            </a:r>
            <a:r>
              <a:rPr lang="en-US" sz="800" i="1" dirty="0" err="1">
                <a:solidFill>
                  <a:schemeClr val="accent1"/>
                </a:solidFill>
              </a:rPr>
              <a:t>ind.tot_yarn</a:t>
            </a:r>
            <a:r>
              <a:rPr lang="en-US" sz="800" i="1" dirty="0">
                <a:solidFill>
                  <a:schemeClr val="accent1"/>
                </a:solidFill>
              </a:rPr>
              <a:t>*100./tot.tot_yarn,1) AS </a:t>
            </a:r>
            <a:r>
              <a:rPr lang="en-US" sz="800" i="1" dirty="0" err="1">
                <a:solidFill>
                  <a:schemeClr val="accent1"/>
                </a:solidFill>
              </a:rPr>
              <a:t>yarn_perc</a:t>
            </a:r>
            <a:endParaRPr lang="en-US" sz="800" i="1" dirty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FROM </a:t>
            </a:r>
            <a:r>
              <a:rPr lang="en-US" sz="800" i="1" dirty="0" err="1">
                <a:solidFill>
                  <a:schemeClr val="accent1"/>
                </a:solidFill>
              </a:rPr>
              <a:t>ind</a:t>
            </a:r>
            <a:endParaRPr lang="en-US" sz="800" i="1" dirty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LEFT JOIN tot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    ON </a:t>
            </a:r>
            <a:r>
              <a:rPr lang="en-US" sz="800" i="1" dirty="0" err="1">
                <a:solidFill>
                  <a:schemeClr val="accent1"/>
                </a:solidFill>
              </a:rPr>
              <a:t>ind.endmonth</a:t>
            </a:r>
            <a:r>
              <a:rPr lang="en-US" sz="800" i="1" dirty="0">
                <a:solidFill>
                  <a:schemeClr val="accent1"/>
                </a:solidFill>
              </a:rPr>
              <a:t> = </a:t>
            </a:r>
            <a:r>
              <a:rPr lang="en-US" sz="800" i="1" dirty="0" err="1">
                <a:solidFill>
                  <a:schemeClr val="accent1"/>
                </a:solidFill>
              </a:rPr>
              <a:t>tot.endmonth</a:t>
            </a:r>
            <a:endParaRPr lang="en-US" sz="800" i="1" dirty="0">
              <a:solidFill>
                <a:schemeClr val="accent1"/>
              </a:solidFill>
            </a:endParaRP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ORDER BY </a:t>
            </a:r>
            <a:r>
              <a:rPr lang="en-US" sz="800" i="1" dirty="0" err="1">
                <a:solidFill>
                  <a:schemeClr val="accent1"/>
                </a:solidFill>
              </a:rPr>
              <a:t>proj_perc</a:t>
            </a:r>
            <a:r>
              <a:rPr lang="en-US" sz="800" i="1" dirty="0">
                <a:solidFill>
                  <a:schemeClr val="accent1"/>
                </a:solidFill>
              </a:rPr>
              <a:t> DESC</a:t>
            </a:r>
          </a:p>
          <a:p>
            <a:pPr lvl="0">
              <a:spcAft>
                <a:spcPts val="0"/>
              </a:spcAft>
              <a:buNone/>
            </a:pPr>
            <a:r>
              <a:rPr lang="en-US" sz="800" i="1" dirty="0">
                <a:solidFill>
                  <a:schemeClr val="accent1"/>
                </a:solidFill>
              </a:rPr>
              <a:t>LIMIT 10;</a:t>
            </a:r>
          </a:p>
          <a:p>
            <a:pPr lvl="0">
              <a:spcAft>
                <a:spcPts val="0"/>
              </a:spcAft>
              <a:buNone/>
            </a:pPr>
            <a:endParaRPr lang="en" sz="800" dirty="0">
              <a:solidFill>
                <a:schemeClr val="accent1"/>
              </a:solidFill>
            </a:endParaRPr>
          </a:p>
          <a:p>
            <a:pPr>
              <a:spcAft>
                <a:spcPts val="0"/>
              </a:spcAft>
              <a:buNone/>
            </a:pPr>
            <a:endParaRPr lang="en-US" sz="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98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Flavors of SQL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MySQL, PostgreSQL, Oracle, </a:t>
            </a:r>
            <a:r>
              <a:rPr lang="en-US" dirty="0" err="1" smtClean="0"/>
              <a:t>HiveQL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Like python 2 vs 3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stackoverflow.com/questions/1326318/difference-between-different-types-of-sqlot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8381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Read more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http://www.w3schools.com/sql/</a:t>
            </a:r>
          </a:p>
          <a:p>
            <a:pPr lv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4"/>
              </a:rPr>
              <a:t>http://www.sql-tutorial.net/</a:t>
            </a:r>
            <a:r>
              <a:rPr lang="en" dirty="0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5"/>
              </a:rPr>
              <a:t>https://docs.python.org/2/library/sqlite3.html</a:t>
            </a:r>
          </a:p>
          <a:p>
            <a:pPr lvl="0" rt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6"/>
              </a:rPr>
              <a:t>https://pypi.python.org/pypi/python-sql</a:t>
            </a:r>
            <a:r>
              <a:rPr lang="en" dirty="0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7"/>
              </a:rPr>
              <a:t>http://www.sqlalchemy.org/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O</a:t>
            </a:r>
            <a:r>
              <a:rPr lang="en" dirty="0" smtClean="0"/>
              <a:t>r </a:t>
            </a:r>
            <a:r>
              <a:rPr lang="en" dirty="0" smtClean="0"/>
              <a:t>email </a:t>
            </a:r>
            <a:r>
              <a:rPr lang="en" dirty="0" smtClean="0"/>
              <a:t>us</a:t>
            </a:r>
            <a:r>
              <a:rPr lang="en" dirty="0" smtClean="0"/>
              <a:t> </a:t>
            </a:r>
            <a:r>
              <a:rPr lang="en" u="sng" dirty="0" smtClean="0">
                <a:solidFill>
                  <a:schemeClr val="hlink"/>
                </a:solidFill>
                <a:hlinkClick r:id="rId8"/>
              </a:rPr>
              <a:t>mazhalai@gmail.com</a:t>
            </a:r>
            <a:r>
              <a:rPr lang="en" dirty="0" smtClean="0">
                <a:solidFill>
                  <a:schemeClr val="accent2"/>
                </a:solidFill>
              </a:rPr>
              <a:t> &amp; </a:t>
            </a:r>
            <a:r>
              <a:rPr lang="en" dirty="0" smtClean="0">
                <a:solidFill>
                  <a:schemeClr val="accent2"/>
                </a:solidFill>
                <a:hlinkClick r:id="rId8"/>
              </a:rPr>
              <a:t>randirl17@gmail.com</a:t>
            </a:r>
            <a:endParaRPr lang="en" u="sng" dirty="0">
              <a:solidFill>
                <a:schemeClr val="hlink"/>
              </a:solidFill>
              <a:hlinkClick r:id="rId8"/>
            </a:endParaRPr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81625" y="1031912"/>
            <a:ext cx="35909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US" sz="2400" b="1">
                <a:solidFill>
                  <a:srgbClr val="FFFF00"/>
                </a:solidFill>
                <a:latin typeface="Roboto Slab" panose="020B0604020202020204" charset="0"/>
                <a:ea typeface="Roboto Slab" panose="020B0604020202020204" charset="0"/>
              </a:rPr>
              <a:t>Don’t forget to push your work to GitHub!</a:t>
            </a:r>
            <a:endParaRPr lang="en-US" sz="2400" b="1" dirty="0">
              <a:solidFill>
                <a:srgbClr val="FFFF00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Clone the GitHub Repository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152474"/>
            <a:ext cx="8520600" cy="3991025"/>
          </a:xfr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0"/>
              </a:spcAft>
              <a:buNone/>
            </a:pPr>
            <a:r>
              <a:rPr lang="en-US" dirty="0"/>
              <a:t>This is a good way to build up your activity on GitHub</a:t>
            </a:r>
            <a:r>
              <a:rPr lang="en-US" dirty="0" smtClean="0"/>
              <a:t>!</a:t>
            </a:r>
          </a:p>
          <a:p>
            <a:pPr>
              <a:lnSpc>
                <a:spcPct val="120000"/>
              </a:lnSpc>
              <a:spcAft>
                <a:spcPts val="0"/>
              </a:spcAft>
              <a:buNone/>
            </a:pPr>
            <a:endParaRPr lang="en-US" dirty="0"/>
          </a:p>
          <a:p>
            <a:pPr marL="342900" indent="-342900" fontAlgn="base">
              <a:lnSpc>
                <a:spcPct val="12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Log into your account and fork the repo on </a:t>
            </a:r>
            <a:r>
              <a:rPr lang="en-US" u="sng" dirty="0">
                <a:solidFill>
                  <a:schemeClr val="accent1"/>
                </a:solidFill>
              </a:rPr>
              <a:t>github.com/</a:t>
            </a:r>
            <a:r>
              <a:rPr lang="en-US" u="sng" dirty="0" err="1">
                <a:solidFill>
                  <a:schemeClr val="accent1"/>
                </a:solidFill>
              </a:rPr>
              <a:t>womenindatascienceatx</a:t>
            </a:r>
            <a:endParaRPr lang="en-US" dirty="0">
              <a:solidFill>
                <a:schemeClr val="accent1"/>
              </a:solidFill>
            </a:endParaRPr>
          </a:p>
          <a:p>
            <a:pPr marL="342900" indent="-342900" fontAlgn="base">
              <a:lnSpc>
                <a:spcPct val="12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Click the </a:t>
            </a:r>
            <a:r>
              <a:rPr lang="en-US" b="1" dirty="0">
                <a:ln>
                  <a:solidFill>
                    <a:srgbClr val="00B050"/>
                  </a:solidFill>
                </a:ln>
                <a:solidFill>
                  <a:schemeClr val="tx1"/>
                </a:solidFill>
              </a:rPr>
              <a:t>Clone or Download</a:t>
            </a:r>
            <a:r>
              <a:rPr lang="en-US" dirty="0">
                <a:ln>
                  <a:solidFill>
                    <a:srgbClr val="00B050"/>
                  </a:solidFill>
                </a:ln>
                <a:solidFill>
                  <a:schemeClr val="tx1"/>
                </a:solidFill>
              </a:rPr>
              <a:t> </a:t>
            </a:r>
            <a:r>
              <a:rPr lang="en-US" dirty="0"/>
              <a:t>button and copy the link</a:t>
            </a:r>
          </a:p>
          <a:p>
            <a:pPr marL="342900" indent="-342900" fontAlgn="base">
              <a:lnSpc>
                <a:spcPct val="12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dirty="0"/>
              <a:t>Open a command line on your machine and navigate to wherever you’d like to save your work</a:t>
            </a:r>
          </a:p>
          <a:p>
            <a:pPr marL="685800" lvl="4" indent="-342900" fontAlgn="base">
              <a:lnSpc>
                <a:spcPct val="120000"/>
              </a:lnSpc>
              <a:spcAft>
                <a:spcPts val="0"/>
              </a:spcAft>
            </a:pPr>
            <a:r>
              <a:rPr lang="en-US" dirty="0" err="1"/>
              <a:t>rludwig</a:t>
            </a:r>
            <a:r>
              <a:rPr lang="en-US" dirty="0"/>
              <a:t>$ cd Desktop/</a:t>
            </a:r>
            <a:r>
              <a:rPr lang="en-US" dirty="0" err="1"/>
              <a:t>MeetupProjects</a:t>
            </a:r>
            <a:endParaRPr lang="en-US" dirty="0"/>
          </a:p>
          <a:p>
            <a:pPr marL="342900" indent="-342900" fontAlgn="base">
              <a:lnSpc>
                <a:spcPct val="120000"/>
              </a:lnSpc>
              <a:spcAft>
                <a:spcPts val="0"/>
              </a:spcAft>
              <a:buFont typeface="+mj-lt"/>
              <a:buAutoNum type="arabicPeriod"/>
            </a:pPr>
            <a:r>
              <a:rPr lang="en-US" dirty="0" smtClean="0"/>
              <a:t>Clone </a:t>
            </a:r>
            <a:r>
              <a:rPr lang="en-US" dirty="0"/>
              <a:t>the repo</a:t>
            </a:r>
          </a:p>
          <a:p>
            <a:pPr marL="685800" lvl="1" indent="-342900" fontAlgn="base">
              <a:lnSpc>
                <a:spcPct val="120000"/>
              </a:lnSpc>
              <a:spcAft>
                <a:spcPts val="0"/>
              </a:spcAft>
            </a:pPr>
            <a:r>
              <a:rPr lang="en-US" dirty="0" err="1"/>
              <a:t>rludwig</a:t>
            </a:r>
            <a:r>
              <a:rPr lang="en-US" dirty="0"/>
              <a:t>$ </a:t>
            </a:r>
            <a:r>
              <a:rPr lang="en-US" dirty="0" err="1"/>
              <a:t>git</a:t>
            </a:r>
            <a:r>
              <a:rPr lang="en-US" dirty="0"/>
              <a:t> clone </a:t>
            </a:r>
            <a:r>
              <a:rPr lang="en-US" i="1" dirty="0" smtClean="0"/>
              <a:t>&lt;paste link here&gt;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66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Materials…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416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SQL Commands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Delete</a:t>
            </a:r>
            <a:endParaRPr lang="en-US" dirty="0" smtClean="0"/>
          </a:p>
          <a:p>
            <a:r>
              <a:rPr lang="en-US" dirty="0" smtClean="0"/>
              <a:t> Alter Table</a:t>
            </a:r>
          </a:p>
          <a:p>
            <a:r>
              <a:rPr lang="en-US" dirty="0"/>
              <a:t> </a:t>
            </a:r>
            <a:r>
              <a:rPr lang="en-US" dirty="0" smtClean="0"/>
              <a:t>Drop 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9556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Delete row</a:t>
            </a:r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Similar to update, but no need to specify column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1" i="1">
                <a:solidFill>
                  <a:schemeClr val="accent1"/>
                </a:solidFill>
              </a:rPr>
              <a:t>DELETE FROM country WHERE id=1;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Similar to update statement, be careful and remember to specify the </a:t>
            </a:r>
            <a:r>
              <a:rPr lang="en" sz="2400">
                <a:solidFill>
                  <a:srgbClr val="FF0000"/>
                </a:solidFill>
              </a:rPr>
              <a:t>where</a:t>
            </a:r>
            <a:r>
              <a:rPr lang="en" sz="2400"/>
              <a:t> clause!!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Run a select statement to see if row data has been modified.</a:t>
            </a:r>
          </a:p>
        </p:txBody>
      </p:sp>
      <p:sp>
        <p:nvSpPr>
          <p:cNvPr id="170" name="Shape 170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4638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ALTER table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>
                <a:solidFill>
                  <a:schemeClr val="accent1"/>
                </a:solidFill>
              </a:rPr>
              <a:t>CREATE TABLE `state` (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>
                <a:solidFill>
                  <a:schemeClr val="accent1"/>
                </a:solidFill>
              </a:rPr>
              <a:t>  `id` INTEGER PRIMARY KEY AUTOINCREMENT,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>
                <a:solidFill>
                  <a:schemeClr val="accent1"/>
                </a:solidFill>
              </a:rPr>
              <a:t>  `name` VARCHAR,</a:t>
            </a:r>
          </a:p>
          <a:p>
            <a:pPr lvl="0" rtl="0">
              <a:spcBef>
                <a:spcPts val="0"/>
              </a:spcBef>
              <a:buNone/>
            </a:pPr>
            <a:r>
              <a:rPr lang="en" b="1" i="1">
                <a:solidFill>
                  <a:schemeClr val="accent1"/>
                </a:solidFill>
              </a:rPr>
              <a:t>  `code` INTEGER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b="1" i="1">
                <a:solidFill>
                  <a:schemeClr val="accent1"/>
                </a:solidFill>
              </a:rPr>
              <a:t>);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Ideally, we would have a country id in the state table so now we can alter structure of the table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accent1"/>
                </a:solidFill>
              </a:rPr>
              <a:t>ALTER TABLE `state` ADD COLUMN `country` INTEGER;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1962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Foreign key / DROP table</a:t>
            </a:r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/>
              <a:t>Foreign keys are used to establish and enforce a link between the data in two tables: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chemeClr val="accent1"/>
                </a:solidFill>
              </a:rPr>
              <a:t>FOREIGN KEY (country) REFERENCES `country` (`id`)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sqlite, doesn't allow to alter table to add constraints, so we have to delete table by the DROP TABLE command: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chemeClr val="accent1"/>
                </a:solidFill>
              </a:rPr>
              <a:t>DROP TABLE `state`;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good practice to check if table exists first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chemeClr val="accent1"/>
                </a:solidFill>
              </a:rPr>
              <a:t>DROP TABLE IF EXISTS `state`;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 </a:t>
            </a:r>
          </a:p>
        </p:txBody>
      </p:sp>
      <p:sp>
        <p:nvSpPr>
          <p:cNvPr id="191" name="Shape 191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5978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 recreate the table with the referential integrity: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>
                <a:solidFill>
                  <a:schemeClr val="accent1"/>
                </a:solidFill>
              </a:rPr>
              <a:t>CREATE TABLE `state` (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>
                <a:solidFill>
                  <a:schemeClr val="accent1"/>
                </a:solidFill>
              </a:rPr>
              <a:t>  `id` INTEGER PRIMARY KEY AUTOINCREMENT,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>
                <a:solidFill>
                  <a:schemeClr val="accent1"/>
                </a:solidFill>
              </a:rPr>
              <a:t>  `name` VARCHAR,</a:t>
            </a:r>
          </a:p>
          <a:p>
            <a:pPr lvl="0" rtl="0">
              <a:spcBef>
                <a:spcPts val="0"/>
              </a:spcBef>
              <a:buNone/>
            </a:pPr>
            <a:r>
              <a:rPr lang="en" b="1" i="1">
                <a:solidFill>
                  <a:schemeClr val="accent1"/>
                </a:solidFill>
              </a:rPr>
              <a:t>  `code` INTEGER,</a:t>
            </a:r>
          </a:p>
          <a:p>
            <a:pPr marL="0" lvl="0" indent="-6985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>
                <a:solidFill>
                  <a:schemeClr val="accent1"/>
                </a:solidFill>
              </a:rPr>
              <a:t>  `countryid` INTEGER NOT NULL,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b="1" i="1">
                <a:solidFill>
                  <a:schemeClr val="accent1"/>
                </a:solidFill>
              </a:rPr>
              <a:t>   FOREIGN KEY (countryid) REFERENCES `country` (`id`)</a:t>
            </a:r>
          </a:p>
          <a:p>
            <a:pPr lvl="0" rtl="0">
              <a:spcBef>
                <a:spcPts val="0"/>
              </a:spcBef>
              <a:buNone/>
            </a:pPr>
            <a:r>
              <a:rPr lang="en" b="1" i="1">
                <a:solidFill>
                  <a:schemeClr val="accent1"/>
                </a:solidFill>
              </a:rPr>
              <a:t>);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now try to insert a row into state.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any problems??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0869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indent="-285750"/>
            <a:r>
              <a:rPr lang="en" dirty="0" smtClean="0">
                <a:solidFill>
                  <a:schemeClr val="accent6"/>
                </a:solidFill>
              </a:rPr>
              <a:t>Exercise</a:t>
            </a:r>
            <a:r>
              <a:rPr lang="en" dirty="0" smtClean="0"/>
              <a:t> </a:t>
            </a:r>
            <a:r>
              <a:rPr lang="en" dirty="0"/>
              <a:t>: create a table for “state”, it should have an autoincrement id, name and code. Add couple of rows to this table. See slide #11 for reference</a:t>
            </a:r>
            <a:r>
              <a:rPr lang="en" dirty="0" smtClean="0"/>
              <a:t>.</a:t>
            </a:r>
          </a:p>
          <a:p>
            <a:pPr marL="284163" lvl="0" indent="-246063">
              <a:lnSpc>
                <a:spcPct val="100000"/>
              </a:lnSpc>
              <a:spcAft>
                <a:spcPts val="600"/>
              </a:spcAft>
            </a:pPr>
            <a:r>
              <a:rPr lang="en" dirty="0" smtClean="0">
                <a:solidFill>
                  <a:schemeClr val="accent6"/>
                </a:solidFill>
              </a:rPr>
              <a:t>Exercise</a:t>
            </a:r>
            <a:r>
              <a:rPr lang="en" dirty="0" smtClean="0"/>
              <a:t> </a:t>
            </a:r>
            <a:r>
              <a:rPr lang="en" dirty="0"/>
              <a:t>: </a:t>
            </a:r>
            <a:r>
              <a:rPr lang="en" dirty="0" smtClean="0"/>
              <a:t>change </a:t>
            </a:r>
            <a:r>
              <a:rPr lang="en" dirty="0"/>
              <a:t>firstname of a raveler to your own</a:t>
            </a:r>
          </a:p>
          <a:p>
            <a:pPr marL="284163" lvl="0" indent="-246063">
              <a:lnSpc>
                <a:spcPct val="100000"/>
              </a:lnSpc>
              <a:spcAft>
                <a:spcPts val="600"/>
              </a:spcAft>
            </a:pPr>
            <a:r>
              <a:rPr lang="en" dirty="0">
                <a:solidFill>
                  <a:schemeClr val="accent6"/>
                </a:solidFill>
              </a:rPr>
              <a:t>Exercise</a:t>
            </a:r>
            <a:r>
              <a:rPr lang="en" dirty="0"/>
              <a:t> : </a:t>
            </a:r>
            <a:r>
              <a:rPr lang="en" dirty="0" smtClean="0"/>
              <a:t>delete </a:t>
            </a:r>
            <a:r>
              <a:rPr lang="en" dirty="0"/>
              <a:t>a color</a:t>
            </a:r>
          </a:p>
          <a:p>
            <a:pPr marL="284163" lvl="0" indent="-246063">
              <a:lnSpc>
                <a:spcPct val="100000"/>
              </a:lnSpc>
              <a:spcAft>
                <a:spcPts val="600"/>
              </a:spcAft>
            </a:pPr>
            <a:r>
              <a:rPr lang="en" dirty="0">
                <a:solidFill>
                  <a:schemeClr val="accent6"/>
                </a:solidFill>
              </a:rPr>
              <a:t>Exercise</a:t>
            </a:r>
            <a:r>
              <a:rPr lang="en" dirty="0"/>
              <a:t> : </a:t>
            </a:r>
            <a:r>
              <a:rPr lang="en" dirty="0" smtClean="0"/>
              <a:t>insert </a:t>
            </a:r>
            <a:r>
              <a:rPr lang="en" dirty="0"/>
              <a:t>a new </a:t>
            </a:r>
            <a:r>
              <a:rPr lang="en" dirty="0" smtClean="0"/>
              <a:t>pattern</a:t>
            </a:r>
          </a:p>
          <a:p>
            <a:pPr marL="284163" indent="-246063">
              <a:lnSpc>
                <a:spcPct val="100000"/>
              </a:lnSpc>
              <a:spcAft>
                <a:spcPts val="600"/>
              </a:spcAft>
            </a:pPr>
            <a:r>
              <a:rPr lang="en" dirty="0">
                <a:solidFill>
                  <a:schemeClr val="accent6"/>
                </a:solidFill>
              </a:rPr>
              <a:t>Exercise</a:t>
            </a:r>
            <a:r>
              <a:rPr lang="en" dirty="0"/>
              <a:t> : </a:t>
            </a:r>
            <a:r>
              <a:rPr lang="en" dirty="0" smtClean="0"/>
              <a:t>Update </a:t>
            </a:r>
            <a:r>
              <a:rPr lang="en" dirty="0"/>
              <a:t>brand of yarn with id = 10, 5, 15 and 30 as “yourname brand”</a:t>
            </a:r>
          </a:p>
          <a:p>
            <a:pPr marL="284163" lvl="0" indent="-246063">
              <a:lnSpc>
                <a:spcPct val="100000"/>
              </a:lnSpc>
              <a:spcAft>
                <a:spcPts val="600"/>
              </a:spcAft>
            </a:pPr>
            <a:endParaRPr lang="en" dirty="0"/>
          </a:p>
          <a:p>
            <a:pPr marL="285750" indent="-285750"/>
            <a:endParaRPr lang="en" dirty="0" smtClean="0"/>
          </a:p>
          <a:p>
            <a:pPr marL="285750" indent="-285750"/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Additional Exercises</a:t>
            </a:r>
            <a:endParaRPr lang="en" dirty="0"/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307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Answers</a:t>
            </a:r>
          </a:p>
        </p:txBody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accent1"/>
              </a:buClr>
              <a:buSzPct val="100000"/>
            </a:pPr>
            <a:r>
              <a:rPr lang="en" sz="2400" dirty="0" smtClean="0">
                <a:solidFill>
                  <a:schemeClr val="accent1"/>
                </a:solidFill>
              </a:rPr>
              <a:t>update </a:t>
            </a:r>
            <a:r>
              <a:rPr lang="en" sz="2400" dirty="0">
                <a:solidFill>
                  <a:schemeClr val="accent1"/>
                </a:solidFill>
              </a:rPr>
              <a:t>raveler set firstname=”Maddy” where id = 1;</a:t>
            </a:r>
          </a:p>
          <a:p>
            <a:pPr marL="457200" lvl="0" indent="-381000" rtl="0">
              <a:spcBef>
                <a:spcPts val="0"/>
              </a:spcBef>
              <a:buClr>
                <a:schemeClr val="accent1"/>
              </a:buClr>
              <a:buSzPct val="100000"/>
            </a:pPr>
            <a:r>
              <a:rPr lang="en" sz="2400" dirty="0">
                <a:solidFill>
                  <a:schemeClr val="accent1"/>
                </a:solidFill>
              </a:rPr>
              <a:t>delete from color where id=131;</a:t>
            </a:r>
          </a:p>
          <a:p>
            <a:pPr marL="457200" lvl="0" indent="-355600">
              <a:spcBef>
                <a:spcPts val="0"/>
              </a:spcBef>
              <a:buClr>
                <a:schemeClr val="accent1"/>
              </a:buClr>
              <a:buSzPct val="100000"/>
            </a:pPr>
            <a:r>
              <a:rPr lang="en" sz="2000" dirty="0">
                <a:solidFill>
                  <a:schemeClr val="accent1"/>
                </a:solidFill>
              </a:rPr>
              <a:t>insert into pattern (name, craft, category, suggestedyarn, yarnweight, gauge, needle, yardage, desc) VALUES (“my new pattern”, “knit”, “an earflap hat”, “malabrigo silk”, ”100”, ”10st=2 inches”, ”13”, ”500”, ”hello</a:t>
            </a:r>
            <a:r>
              <a:rPr lang="en" sz="2000" dirty="0" smtClean="0">
                <a:solidFill>
                  <a:schemeClr val="accent1"/>
                </a:solidFill>
              </a:rPr>
              <a:t>!!”);</a:t>
            </a:r>
          </a:p>
          <a:p>
            <a:pPr marL="457200" indent="-355600">
              <a:buClr>
                <a:schemeClr val="accent1"/>
              </a:buClr>
            </a:pPr>
            <a:r>
              <a:rPr lang="en" sz="2000" dirty="0">
                <a:solidFill>
                  <a:schemeClr val="accent1"/>
                </a:solidFill>
              </a:rPr>
              <a:t>update yarn set brand="Maddy's new yarn brand" where id in(5, 10,15</a:t>
            </a:r>
            <a:r>
              <a:rPr lang="en" sz="2000" dirty="0" smtClean="0">
                <a:solidFill>
                  <a:schemeClr val="accent1"/>
                </a:solidFill>
              </a:rPr>
              <a:t>);</a:t>
            </a:r>
            <a:endParaRPr lang="en" sz="2000" dirty="0">
              <a:solidFill>
                <a:schemeClr val="accent1"/>
              </a:solidFill>
            </a:endParaRPr>
          </a:p>
        </p:txBody>
      </p:sp>
      <p:sp>
        <p:nvSpPr>
          <p:cNvPr id="241" name="Shape 241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title"/>
          </p:nvPr>
        </p:nvSpPr>
        <p:spPr>
          <a:xfrm>
            <a:off x="311700" y="109600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accent6"/>
                </a:solidFill>
              </a:rPr>
              <a:t>SQL used to build wids_ravelry.db</a:t>
            </a:r>
            <a:endParaRPr lang="en" dirty="0"/>
          </a:p>
        </p:txBody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311700" y="997725"/>
            <a:ext cx="8520600" cy="3571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import tables and data in the following order: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chemeClr val="accent1"/>
                </a:solidFill>
              </a:rPr>
              <a:t>.read pyladies.sql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chemeClr val="accent1"/>
                </a:solidFill>
              </a:rPr>
              <a:t>.read country.sql,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chemeClr val="accent1"/>
                </a:solidFill>
              </a:rPr>
              <a:t>.read state.sql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chemeClr val="accent1"/>
                </a:solidFill>
              </a:rPr>
              <a:t>.read colorInsert.sql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chemeClr val="accent1"/>
                </a:solidFill>
              </a:rPr>
              <a:t>.read ravelers.sql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chemeClr val="accent1"/>
                </a:solidFill>
              </a:rPr>
              <a:t>.read yarns.sql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chemeClr val="accent1"/>
                </a:solidFill>
              </a:rPr>
              <a:t>.read project.sql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000" dirty="0">
                <a:solidFill>
                  <a:schemeClr val="accent1"/>
                </a:solidFill>
              </a:rPr>
              <a:t>.read pattern.sql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dirty="0"/>
          </a:p>
        </p:txBody>
      </p:sp>
      <p:sp>
        <p:nvSpPr>
          <p:cNvPr id="226" name="Shape 226"/>
          <p:cNvSpPr txBox="1">
            <a:spLocks noGrp="1"/>
          </p:cNvSpPr>
          <p:nvPr>
            <p:ph type="sldNum" idx="12"/>
          </p:nvPr>
        </p:nvSpPr>
        <p:spPr>
          <a:xfrm>
            <a:off x="6943501" y="4749900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  <p:sp>
        <p:nvSpPr>
          <p:cNvPr id="227" name="Shape 227"/>
          <p:cNvSpPr txBox="1"/>
          <p:nvPr/>
        </p:nvSpPr>
        <p:spPr>
          <a:xfrm>
            <a:off x="3302850" y="1763250"/>
            <a:ext cx="5436000" cy="218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rPr>
              <a:t>Important for windows users!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rPr>
              <a:t>execute following command first: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rPr>
              <a:t>PRAGMA activate_extensions='see-7bb07b8d471d642e';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Commit to GitHub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Every time you want to make a remote backup of your work, push to </a:t>
            </a:r>
            <a:r>
              <a:rPr lang="en-US" dirty="0" smtClean="0"/>
              <a:t>G</a:t>
            </a:r>
            <a:r>
              <a:rPr lang="en-US" dirty="0" smtClean="0"/>
              <a:t>itHub </a:t>
            </a:r>
            <a:r>
              <a:rPr lang="en-US" dirty="0"/>
              <a:t>from the command line.</a:t>
            </a:r>
          </a:p>
          <a:p>
            <a:pPr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dirty="0"/>
              <a:t>&gt;</a:t>
            </a:r>
            <a:r>
              <a:rPr lang="en-US" dirty="0" err="1"/>
              <a:t>git</a:t>
            </a:r>
            <a:r>
              <a:rPr lang="en-US" dirty="0"/>
              <a:t> pull</a:t>
            </a:r>
          </a:p>
          <a:p>
            <a:pPr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dirty="0"/>
              <a:t>&gt;</a:t>
            </a:r>
            <a:r>
              <a:rPr lang="en-US" dirty="0" err="1"/>
              <a:t>git</a:t>
            </a:r>
            <a:r>
              <a:rPr lang="en-US" dirty="0"/>
              <a:t> add -A</a:t>
            </a:r>
          </a:p>
          <a:p>
            <a:pPr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dirty="0"/>
              <a:t>&gt;</a:t>
            </a:r>
            <a:r>
              <a:rPr lang="en-US" dirty="0" err="1"/>
              <a:t>git</a:t>
            </a:r>
            <a:r>
              <a:rPr lang="en-US" dirty="0"/>
              <a:t> commit -am “comment about changes”</a:t>
            </a:r>
          </a:p>
          <a:p>
            <a:pPr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dirty="0"/>
              <a:t>&gt;</a:t>
            </a:r>
            <a:r>
              <a:rPr lang="en-US" dirty="0" err="1"/>
              <a:t>git</a:t>
            </a:r>
            <a:r>
              <a:rPr lang="en-US" dirty="0"/>
              <a:t> push</a:t>
            </a:r>
          </a:p>
          <a:p>
            <a:pPr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>At the end of today’s workshop, remember to push your changes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28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Deal with SQL?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6" name="Rectangle 5"/>
          <p:cNvSpPr/>
          <p:nvPr/>
        </p:nvSpPr>
        <p:spPr>
          <a:xfrm>
            <a:off x="4454820" y="2417862"/>
            <a:ext cx="234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721474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Why Should a Data Scientist </a:t>
            </a:r>
            <a:r>
              <a:rPr lang="en" dirty="0" smtClean="0"/>
              <a:t>Know </a:t>
            </a:r>
            <a:r>
              <a:rPr lang="en" dirty="0" smtClean="0"/>
              <a:t>Databases?</a:t>
            </a:r>
            <a:endParaRPr lang="en" dirty="0"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381496" y="3367314"/>
            <a:ext cx="8520600" cy="175370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60375" indent="-460375"/>
            <a:r>
              <a:rPr lang="en" sz="3000" dirty="0" smtClean="0"/>
              <a:t>80% of Data Science is getting the data ready for modeling.  SQL can help with a lot of that and it’s </a:t>
            </a:r>
            <a:r>
              <a:rPr lang="en" sz="3000" i="1" dirty="0" smtClean="0"/>
              <a:t>fast</a:t>
            </a:r>
            <a:r>
              <a:rPr lang="en" sz="3000" dirty="0" smtClean="0"/>
              <a:t>.</a:t>
            </a:r>
            <a:endParaRPr lang="en" sz="3000" dirty="0"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943500" y="4727423"/>
            <a:ext cx="22005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https://goo.gl/kCuA7F</a:t>
            </a:r>
          </a:p>
          <a:p>
            <a:pPr lvl="0" algn="ctr">
              <a:spcBef>
                <a:spcPts val="0"/>
              </a:spcBef>
              <a:buNone/>
            </a:pPr>
            <a:endParaRPr dirty="0">
              <a:solidFill>
                <a:schemeClr val="lt2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636363"/>
              </a:clrFrom>
              <a:clrTo>
                <a:srgbClr val="636363">
                  <a:alpha val="0"/>
                </a:srgbClr>
              </a:clrTo>
            </a:clrChange>
          </a:blip>
          <a:srcRect l="6755" t="13071" r="2706"/>
          <a:stretch/>
        </p:blipFill>
        <p:spPr>
          <a:xfrm>
            <a:off x="5931505" y="1840291"/>
            <a:ext cx="3123491" cy="1471385"/>
          </a:xfrm>
          <a:prstGeom prst="rect">
            <a:avLst/>
          </a:prstGeom>
        </p:spPr>
      </p:pic>
      <p:sp>
        <p:nvSpPr>
          <p:cNvPr id="6" name="Shape 76"/>
          <p:cNvSpPr txBox="1">
            <a:spLocks/>
          </p:cNvSpPr>
          <p:nvPr/>
        </p:nvSpPr>
        <p:spPr>
          <a:xfrm>
            <a:off x="381495" y="1017725"/>
            <a:ext cx="5550010" cy="24463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 Slab"/>
              <a:buChar char="●"/>
              <a:defRPr sz="18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○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■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●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○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■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●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○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 Slab"/>
              <a:buChar char="■"/>
              <a:defRPr sz="1400" b="0" i="0" u="none" strike="noStrike" cap="none">
                <a:solidFill>
                  <a:schemeClr val="lt2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457200" indent="-419100"/>
            <a:r>
              <a:rPr lang="en" sz="3000" dirty="0" smtClean="0"/>
              <a:t>You don’t often get to pick.</a:t>
            </a:r>
          </a:p>
          <a:p>
            <a:pPr marL="460375" indent="-460375"/>
            <a:r>
              <a:rPr lang="en" sz="3000" dirty="0" smtClean="0"/>
              <a:t>SQL can be a powerful tool.  Data Scientists need broad toolkits.</a:t>
            </a:r>
          </a:p>
        </p:txBody>
      </p:sp>
    </p:spTree>
    <p:extLst>
      <p:ext uri="{BB962C8B-B14F-4D97-AF65-F5344CB8AC3E}">
        <p14:creationId xmlns:p14="http://schemas.microsoft.com/office/powerpoint/2010/main" val="252755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4747597"/>
            <a:ext cx="8520600" cy="487412"/>
          </a:xfrm>
        </p:spPr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en-US" dirty="0">
                <a:hlinkClick r:id="rId2"/>
              </a:rPr>
              <a:t>https://amp.reddit.com/r/datascience/comments/6npcxb/importance_of_sql_in_a_ds_job</a:t>
            </a:r>
            <a:r>
              <a:rPr lang="en-US" dirty="0" smtClean="0">
                <a:hlinkClick r:id="rId2"/>
              </a:rPr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algn="r" rtl="0">
              <a:spcBef>
                <a:spcPts val="0"/>
              </a:spcBef>
              <a:buNone/>
            </a:pPr>
            <a:endParaRPr lang="en-US" sz="1000" dirty="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algn="r" rtl="0">
              <a:spcBef>
                <a:spcPts val="0"/>
              </a:spcBef>
              <a:buNone/>
            </a:pPr>
            <a:endParaRPr lang="en-US" sz="1000" dirty="0" smtClean="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https://goo.gl/kCuA7F</a:t>
            </a:r>
          </a:p>
          <a:p>
            <a:pPr lvl="0" algn="ctr" rtl="0">
              <a:spcBef>
                <a:spcPts val="0"/>
              </a:spcBef>
              <a:buNone/>
            </a:pPr>
            <a:endParaRPr lang="en-US" sz="1000" dirty="0">
              <a:solidFill>
                <a:schemeClr val="lt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975" y="118515"/>
            <a:ext cx="6486413" cy="2397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72995"/>
          <a:stretch/>
        </p:blipFill>
        <p:spPr>
          <a:xfrm>
            <a:off x="116447" y="2584874"/>
            <a:ext cx="6306764" cy="612104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27635" b="30761"/>
          <a:stretch/>
        </p:blipFill>
        <p:spPr>
          <a:xfrm>
            <a:off x="2431023" y="3131732"/>
            <a:ext cx="6306764" cy="942975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00" y="4009461"/>
            <a:ext cx="7032066" cy="548827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104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What?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5087614" cy="3790827"/>
          </a:xfrm>
          <a:prstGeom prst="rect">
            <a:avLst/>
          </a:prstGeom>
        </p:spPr>
        <p:txBody>
          <a:bodyPr lIns="91425" tIns="91425" rIns="91425" bIns="91425" anchor="t" anchorCtr="0">
            <a:normAutofit fontScale="92500"/>
          </a:bodyPr>
          <a:lstStyle/>
          <a:p>
            <a:pPr marL="457200" indent="-457200" algn="just">
              <a:lnSpc>
                <a:spcPct val="110000"/>
              </a:lnSpc>
              <a:spcAft>
                <a:spcPts val="0"/>
              </a:spcAft>
            </a:pPr>
            <a:r>
              <a:rPr lang="en-US" sz="2800" dirty="0" smtClean="0"/>
              <a:t>Database</a:t>
            </a:r>
          </a:p>
          <a:p>
            <a:pPr marL="914400" lvl="7" indent="-454025" algn="just">
              <a:lnSpc>
                <a:spcPct val="110000"/>
              </a:lnSpc>
              <a:spcAft>
                <a:spcPts val="0"/>
              </a:spcAft>
            </a:pPr>
            <a:r>
              <a:rPr lang="en-US" sz="2400" dirty="0" smtClean="0"/>
              <a:t>Collection of interrelated data</a:t>
            </a:r>
          </a:p>
          <a:p>
            <a:pPr marL="914400" lvl="7" indent="-454025" algn="just">
              <a:lnSpc>
                <a:spcPct val="110000"/>
              </a:lnSpc>
              <a:spcAft>
                <a:spcPts val="0"/>
              </a:spcAft>
            </a:pPr>
            <a:r>
              <a:rPr lang="en-US" sz="2400" dirty="0" smtClean="0"/>
              <a:t>Like an Excel file (kind of)</a:t>
            </a:r>
          </a:p>
          <a:p>
            <a:pPr marL="457200" indent="-457200" algn="just">
              <a:lnSpc>
                <a:spcPct val="110000"/>
              </a:lnSpc>
              <a:spcAft>
                <a:spcPts val="0"/>
              </a:spcAft>
            </a:pPr>
            <a:r>
              <a:rPr lang="en-US" sz="2800" dirty="0" smtClean="0"/>
              <a:t>Tables</a:t>
            </a:r>
            <a:endParaRPr lang="en-US" sz="2800" dirty="0"/>
          </a:p>
          <a:p>
            <a:pPr marL="914400" lvl="7" indent="-454025" algn="just">
              <a:lnSpc>
                <a:spcPct val="110000"/>
              </a:lnSpc>
              <a:spcAft>
                <a:spcPts val="0"/>
              </a:spcAft>
            </a:pPr>
            <a:r>
              <a:rPr lang="en-US" sz="2400" dirty="0" smtClean="0"/>
              <a:t>Single set of data</a:t>
            </a:r>
            <a:endParaRPr lang="en-US" sz="2400" dirty="0"/>
          </a:p>
          <a:p>
            <a:pPr marL="914400" lvl="7" indent="-454025" algn="just">
              <a:lnSpc>
                <a:spcPct val="110000"/>
              </a:lnSpc>
              <a:spcAft>
                <a:spcPts val="0"/>
              </a:spcAft>
            </a:pPr>
            <a:r>
              <a:rPr lang="en-US" sz="2400" dirty="0"/>
              <a:t>Like </a:t>
            </a:r>
            <a:r>
              <a:rPr lang="en-US" sz="2400" dirty="0" smtClean="0"/>
              <a:t>a sheet within an Excel </a:t>
            </a:r>
            <a:r>
              <a:rPr lang="en-US" sz="2400" dirty="0"/>
              <a:t>file (kind of</a:t>
            </a:r>
            <a:r>
              <a:rPr lang="en-US" sz="2400" dirty="0" smtClean="0"/>
              <a:t>)</a:t>
            </a:r>
          </a:p>
          <a:p>
            <a:pPr marL="914400" lvl="7" indent="-454025" algn="just">
              <a:lnSpc>
                <a:spcPct val="110000"/>
              </a:lnSpc>
              <a:spcAft>
                <a:spcPts val="0"/>
              </a:spcAft>
            </a:pPr>
            <a:r>
              <a:rPr lang="en-US" sz="2400" dirty="0" smtClean="0"/>
              <a:t>Can be interrelated or independent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2902" y="229137"/>
            <a:ext cx="3202372" cy="45922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2320</TotalTime>
  <Words>2082</Words>
  <Application>Microsoft Office PowerPoint</Application>
  <PresentationFormat>On-screen Show (16:9)</PresentationFormat>
  <Paragraphs>455</Paragraphs>
  <Slides>48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1" baseType="lpstr">
      <vt:lpstr>Arial</vt:lpstr>
      <vt:lpstr>Roboto Slab</vt:lpstr>
      <vt:lpstr>simple-dark-2</vt:lpstr>
      <vt:lpstr>  Intro to SQL and Databases</vt:lpstr>
      <vt:lpstr>Getting Started</vt:lpstr>
      <vt:lpstr>Join Slack Channel</vt:lpstr>
      <vt:lpstr>Clone the GitHub Repository</vt:lpstr>
      <vt:lpstr>Commit to GitHub</vt:lpstr>
      <vt:lpstr>What’s the Deal with SQL?</vt:lpstr>
      <vt:lpstr>Why Should a Data Scientist Know Databases?</vt:lpstr>
      <vt:lpstr>PowerPoint Presentation</vt:lpstr>
      <vt:lpstr>What?</vt:lpstr>
      <vt:lpstr>Why?</vt:lpstr>
      <vt:lpstr>How?</vt:lpstr>
      <vt:lpstr>Example</vt:lpstr>
      <vt:lpstr> </vt:lpstr>
      <vt:lpstr>Keys:</vt:lpstr>
      <vt:lpstr>Main parts of SQL</vt:lpstr>
      <vt:lpstr>Let’s cast on!</vt:lpstr>
      <vt:lpstr>Create database.. </vt:lpstr>
      <vt:lpstr>Create table</vt:lpstr>
      <vt:lpstr>INSERT values into table</vt:lpstr>
      <vt:lpstr>SELECT values</vt:lpstr>
      <vt:lpstr>WHERE clause</vt:lpstr>
      <vt:lpstr>Update values</vt:lpstr>
      <vt:lpstr>so far</vt:lpstr>
      <vt:lpstr>good to know sqlite commands</vt:lpstr>
      <vt:lpstr>need more data</vt:lpstr>
      <vt:lpstr>Take a look at your data</vt:lpstr>
      <vt:lpstr>SQL Interfaces</vt:lpstr>
      <vt:lpstr>Aggregate Functions</vt:lpstr>
      <vt:lpstr>Built in functions</vt:lpstr>
      <vt:lpstr>Exercises</vt:lpstr>
      <vt:lpstr>Answers</vt:lpstr>
      <vt:lpstr>Joins</vt:lpstr>
      <vt:lpstr>PowerPoint Presentation</vt:lpstr>
      <vt:lpstr>Exercises</vt:lpstr>
      <vt:lpstr>Answers</vt:lpstr>
      <vt:lpstr>More Complicated SQL</vt:lpstr>
      <vt:lpstr>More Complicated SQL</vt:lpstr>
      <vt:lpstr>Many Flavors of SQL</vt:lpstr>
      <vt:lpstr>Read more</vt:lpstr>
      <vt:lpstr>Additional Materials…</vt:lpstr>
      <vt:lpstr>Additional SQL Commands</vt:lpstr>
      <vt:lpstr>Delete row</vt:lpstr>
      <vt:lpstr>ALTER table</vt:lpstr>
      <vt:lpstr>Foreign key / DROP table</vt:lpstr>
      <vt:lpstr>PowerPoint Presentation</vt:lpstr>
      <vt:lpstr>Additional Exercises</vt:lpstr>
      <vt:lpstr>Answers</vt:lpstr>
      <vt:lpstr>SQL used to build wids_ravelry.db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Intro to SQL and Databases</dc:title>
  <cp:keywords>No Restrictions</cp:keywords>
  <cp:lastModifiedBy>Ludwig, Randi</cp:lastModifiedBy>
  <cp:revision>35</cp:revision>
  <dcterms:modified xsi:type="dcterms:W3CDTF">2017-08-17T17:07:48Z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11f594f1-55a3-4116-bf97-5d89cb4e77b0</vt:lpwstr>
  </property>
  <property fmtid="{D5CDD505-2E9C-101B-9397-08002B2CF9AE}" pid="3" name="Document Creator">
    <vt:lpwstr/>
  </property>
  <property fmtid="{D5CDD505-2E9C-101B-9397-08002B2CF9AE}" pid="4" name="Document Editor">
    <vt:lpwstr/>
  </property>
  <property fmtid="{D5CDD505-2E9C-101B-9397-08002B2CF9AE}" pid="5" name="Classification">
    <vt:lpwstr>No Restrictions</vt:lpwstr>
  </property>
  <property fmtid="{D5CDD505-2E9C-101B-9397-08002B2CF9AE}" pid="6" name="Sublabels">
    <vt:lpwstr/>
  </property>
</Properties>
</file>